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charts/chart1.xml" ContentType="application/vnd.openxmlformats-officedocument.drawingml.chart+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bar"/>
        <c:grouping val="clustered"/>
        <c:varyColors val="0"/>
        <c:ser>
          <c:idx val="0"/>
          <c:order val="0"/>
          <c:tx>
            <c:strRef>
              <c:f>Sheet1!$B$1</c:f>
              <c:strCache>
                <c:ptCount val="1"/>
                <c:pt idx="0">
                  <c:v>Growth</c:v>
                </c:pt>
              </c:strCache>
            </c:strRef>
          </c:tx>
          <c:spPr>
            <a:solidFill>
              <a:srgbClr val="1276C2"/>
            </a:solidFill>
            <a:effectLst/>
          </c:spPr>
          <c:invertIfNegative val="0"/>
          <c:dLbls>
            <c:numFmt formatCode="#,##0" sourceLinked="0"/>
            <c:txPr>
              <a:bodyPr/>
              <a:lstStyle/>
              <a:p>
                <a:pPr>
                  <a:defRPr b="0" i="0" strike="noStrike" sz="1200" u="none">
                    <a:solidFill>
                      <a:srgbClr val="000000"/>
                    </a:solidFill>
                    <a:latin typeface="Arial"/>
                  </a:defRPr>
                </a:pPr>
              </a:p>
            </c:txPr>
            <c:showLegendKey val="0"/>
            <c:showVal val="0"/>
            <c:showCatName val="0"/>
            <c:showSerName val="0"/>
            <c:showPercent val="0"/>
            <c:showBubbleSize val="0"/>
            <c:showLeaderLines val="0"/>
          </c:dLbls>
          <c:cat>
            <c:multiLvlStrRef>
              <c:f>Sheet1!$A$2:$A$5</c:f>
              <c:multiLvlStrCache>
                <c:ptCount val="4"/>
                <c:lvl>
                  <c:pt idx="0">
                    <c:v>APAC</c:v>
                  </c:pt>
                  <c:pt idx="1">
                    <c:v>EMEA</c:v>
                  </c:pt>
                  <c:pt idx="2">
                    <c:v>LATAM</c:v>
                  </c:pt>
                  <c:pt idx="3">
                    <c:v>NA</c:v>
                  </c:pt>
                </c:lvl>
              </c:multiLvlStrCache>
            </c:multiLvlStrRef>
          </c:cat>
          <c:val>
            <c:numRef>
              <c:f>Sheet1!$B$2:$B$5</c:f>
              <c:numCache>
                <c:formatCode>General</c:formatCode>
                <c:ptCount val="4"/>
                <c:pt idx="0">
                  <c:v>42</c:v>
                </c:pt>
                <c:pt idx="1">
                  <c:v>28</c:v>
                </c:pt>
                <c:pt idx="2">
                  <c:v>19</c:v>
                </c:pt>
                <c:pt idx="3">
                  <c:v>12</c:v>
                </c:pt>
              </c:numCache>
            </c:numRef>
          </c:val>
        </c:ser>
        <c:dLbls>
          <c:numFmt formatCode="#,##0" sourceLinked="0"/>
          <c:txPr>
            <a:bodyPr/>
            <a:lstStyle/>
            <a:p>
              <a:pPr>
                <a:defRPr b="0" i="0" strike="noStrike" sz="1200" u="none">
                  <a:solidFill>
                    <a:srgbClr val="000000"/>
                  </a:solidFill>
                  <a:latin typeface="Arial"/>
                </a:defRPr>
              </a:pPr>
            </a:p>
          </c:txPr>
          <c:showLegendKey val="0"/>
          <c:showVal val="0"/>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800" b="0" i="0" u="none" strike="noStrike">
                <a:solidFill>
                  <a:srgbClr val="5A6B85"/>
                </a:solidFill>
                <a:latin typeface="Arial"/>
              </a:defRPr>
            </a:pPr>
            <a:endParaRPr lang="en-US"/>
          </a:p>
        </c:txPr>
        <c:crossAx val="2094734552"/>
        <c:crosses val="autoZero"/>
        <c:auto val="1"/>
        <c:lblAlgn val="ctr"/>
        <c:noMultiLvlLbl val="1"/>
      </c:catAx>
      <c:valAx>
        <c:axId val="2094734552"/>
        <c:scaling>
          <c:orientation val="minMax"/>
        </c:scaling>
        <c:delete val="0"/>
        <c:axPos val="b"/>
        <c:majorGridlines>
          <c:spPr>
            <a:ln w="6350" cap="flat">
              <a:solidFill>
                <a:srgbClr val="D6DEEA"/>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800" b="0" i="0" u="none" strike="noStrike">
                <a:solidFill>
                  <a:srgbClr val="5A6B85"/>
                </a:solidFill>
                <a:latin typeface="Arial"/>
              </a:defRPr>
            </a:pPr>
            <a:endParaRPr lang="en-US"/>
          </a:p>
        </c:txPr>
        <c:crossAx val="2094734554"/>
        <c:crosses val="autoZero"/>
        <c:crossBetween val="between"/>
      </c:valAx>
      <c:spPr>
        <a:solidFill>
          <a:srgbClr val="F4F7FB"/>
        </a:solidFill>
        <a:ln>
          <a:noFill/>
        </a:ln>
        <a:effectLst/>
      </c:spPr>
    </c:plotArea>
    <c:plotVisOnly val="1"/>
    <c:dispBlanksAs val="span"/>
  </c:chart>
  <c:spPr>
    <a:solidFill>
      <a:srgbClr val="F4F7FB"/>
    </a:solid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 OPENING
PURPOSE: Introduce PowerDataChat in one sentence and set up the value promise.
WHAT TO SAY (30-45 seconds):
"Thanks for taking the time. Today I want to show you PowerDataChat — a new way for your team to get answers from your data, without going through analysts or IT.
The promise is simple: anyone in your company can chat with your data the way they'd chat with a colleague, and get senior-level analysis in seconds. And critically, everything runs inside your infrastructure — your data never leaves your servers.
In the next eight slides I'll walk you through the problem we solve, how it works, and what makes us different from anything else on the market."
KEY POINTS TO EMPHASIZE:
• "Senior-level analysis in seconds" — speed + quality together
• "Infrastructure you control" — security/sovereignty teaser
WATCH FOR: nods on "data never leaves your servers" — that's the strongest enterprise hook.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 THE PROBLEM
PURPOSE: Establish the pain in a way the prospect immediately recognizes themselves in. Don't sell yet — just describe what they already live with.
WHAT TO SAY (45-60 seconds):
"Here's what I see in almost every business we talk to. You have data — Excel reports, exports from your CRM or ERP, sometimes databases. The answers your team needs are sitting right there.
But here's the problem: someone in marketing has a simple question — 'which region grew fastest last quarter?' — and they can't just answer it. They have to email an analyst. The analyst is busy. Three days later, maybe they get the answer back. Often, they just give up and decide without it.
Multiply that across every team, every week, every quarter. That's where decisions get slow, opportunities get missed, and your data team becomes a bottleneck instead of a force multiplier.
Industry research backs this up: 73% of business users say they can't get answers from their own data without help. Does that sound familiar in your organization?"
KEY POINTS:
• Use a concrete example they can picture (the marketing question)
• "3 days later, if you get an answer at all" — pain point
• End with the question — invite them to share their version of the problem
WATCH FOR: stories about their own bottlenecks. Let them talk. The more they describe their pain, the more they sell themselves on the next slides.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 THE SOLUTION
PURPOSE: Show, don't tell. The mockup on the right does most of the work — point at it as you explain.
WHAT TO SAY (60-75 seconds):
"PowerDataChat closes that gap. If your data lives in Excel or a database, you're ready to use it from day one.
The interaction is exactly what you'd expect. Look at the mockup on the right — that's the actual product. A user uploads their sales file, and asks 'Which region grew fastest last quarter?' Just like that, in plain English.
In seconds they get back a chart, a number, and a written explanation: APAC grew 42%, driven by three new accounts in Singapore and a lift in repeat orders. They didn't need to know SQL, they didn't need to know Excel formulas, they didn't need to wait for anyone.
Three things make this work for non-technical users: First, they can ask questions exactly the way they'd ask a colleague. Second, they get back charts and tables they can actually use — not just text. Third, there's nothing to learn — no formulas, no training, no IT ticket.
The result: every person on your team becomes self-sufficient with data."
KEY POINTS:
• Walk them through the mockup visually — point at the question, then the chart, then the answer
• Emphasize the speed: "in seconds"
• Emphasize the audience: "every person on your team"
DEMO OPPORTUNITY: If you have access to the actual product, switch to a live demo here instead of just describing the mockup. This is the highest-impact moment in the deck.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 HOW IT WORKS
PURPOSE: Show how easy it is. Three steps, no jargon. Use this slide to address any 'but how does my team actually use it' objections.
WHAT TO SAY (30-45 seconds):
"The whole workflow is three steps.
One — Upload. They drop in an Excel file, a CSV, or for larger deployments we connect directly to your database. No data preparation, no schema configuration. PowerDataChat reads the structure automatically.
Two — Ask. They type a question in plain English, in the same chat box. No formulas, no SQL, no training.
Three — Discover. They get charts, numbers, and a written explanation in seconds.
And once they have the analysis, they can optionally share it as a secure link, or export the whole thing as a polished slide deck. We'll come back to sharing later.
That's it. Anyone in your business can do this — finance, ops, sales, HR. Nobody needs to learn anything new."
KEY POINTS:
• Stress 'three steps' — this is the simplicity slide
• Point at each card as you describe it
• 'Connect to your database' signals enterprise readiness without diving into technical detail
• Mention the sharing add-on so people don't ask 'what about sharing' here
OBJECTION HANDLING: If they ask 'but what if our Excel files are messy?' — say: PowerDataChat works best with structured data — clean tables with clear column headers. Most business reports are already in this format. For complex or unstructured files we offer guidance during onboarding.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 THE VALUE
PURPOSE: Frame the economics. Not by giving a price, but by giving them an anchor (a junior analyst) and showing PowerDataChat is more capable AND less expensive.
WHAT TO SAY (60 seconds):
"Let's talk about value.
Imagine the alternative: hire one junior analyst. You're looking at a salary, benefits, onboarding, management overhead. They can produce reports — but slowly. They're one person, so they're a bottleneck across all your teams. Their experience is junior, so the insights are junior. And they're not available evenings, weekends, or holidays.
For less than the monthly cost of that one junior analyst, you can deploy PowerDataChat across your entire company. It's like having a team of senior analysts on call — available to every employee, every day, around the clock.
Answers come in seconds, not days. There's no bottleneck. The level of analysis is senior every single time. And it doesn't take vacation.
Pricing is sized to your team — we can talk about specifics after you see whether this is a fit."
KEY POINTS:
• The comparison is 'one junior analyst' vs 'a team of seniors for everyone' — don't get pulled into specific dollar figures
• 'Less than the cost of a single junior analyst' — anchor without committing
• End with 'we can talk specifics' — keep pricing conversation open
IF THEY ASK PRICE DIRECTLY: 'It depends on your team size and the depth of integration you need. Typical deployments run a fraction of what one analyst hire would cost. Happy to scope a quote after this conversation.'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 TRUST &amp; SECURITY
PURPOSE: Two non-negotiables for enterprise — data sovereignty and calculation accuracy. This is the slide that wins or loses deals on procurement / IT review.
WHAT TO SAY (75-90 seconds):
"For enterprise customers, two things matter more than anything else: where the data goes, and whether the numbers are right. We're built to handle both.
ON THE LEFT — your data, your servers. PowerDataChat installs inside your company's infrastructure. Your spreadsheets, your customer information, your financial numbers — they never leave your network. Nothing is sent to outside AI providers. The AI component only ever sees the structure of your data — what each column means, the data types — never the actual values. And every question that gets asked is logged for your records and audit purposes.
ON THE RIGHT — numbers you can trust. This is the part most AI tools get wrong. With ChatGPT or Copilot, the AI itself is doing the math, and it makes things up. PowerDataChat works differently. Every calculation runs on a dedicated Python engine — the same tools professional data scientists use every day. The AI's only job is to write the code; the Python engine does the math. That means you get real, reproducible numbers, plus interactive charts you can hover over, filter, and drill into for more detail. Ask the same question twice, you get the same answer twice. Always."
KEY POINTS:
• Privacy: emphasize 'inside your infrastructure' — this is unique vs SaaS competitors
• Accuracy: contrast directly with ChatGPT/Copilot if asked
• 'Python engine' = signals technical depth without being a deep technical discussion
• 'Interactive charts' — competitive advantage over Excel's static charts
OBJECTION HANDLING:
• 'Can we audit the calculations?' — Yes. Every analysis can be inspected step-by-step.
• 'Which Python libraries?' — pandas, NumPy, scikit-learn, Plotly, and the standard professional data stack.
• 'Does the LLM see any of our data?' — Only column names and structure. Never values.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 COLLABORATE &amp; EXPORT
PURPOSE: Address the 'okay, but how does the analysis travel through my organization' question. Sharing is what makes PowerDataChat a team tool, not just a personal tool.
WHAT TO SAY (45 seconds):
"Once someone has an analysis they care about, they need to do something with it.
Option one — share it as a link. One click, and anyone in your organization can open the same chat, see the same charts, and most importantly, continue the analysis on their side. They can ask follow-up questions, drill into the data, or take it in a new direction. The full conversation history travels with the link.
Option two — export the analysis as a polished PowerPoint deck. Auto-generated from your charts, with your company branding, fully editable in PowerPoint. Ready for the next board meeting, all-hands, or investor update. No design work required.
So an analysis stops being something one person did. It becomes something your whole team can review, extend, or present."
KEY POINTS:
• 'Continue the analysis on their side' — this is the differentiator. Most sharing tools just send a static report. Here the recipient is a participant.
• Mention the slide deck export specifically — it's a powerful demo moment
• 'No design work required' — addresses the 'I don't have time to make slides' pain point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 CLOSING &amp; CALL TO ACTION
PURPOSE: Recap the three pillars and ask for the next step. Don't oversell — they've seen everything by now. Just summarize and ask.
WHAT TO SAY (45-60 seconds):
"So let me sum up what we've talked about.
100% of your data stays on your servers. PowerDataChat installs inside your infrastructure — full sovereignty, full audit trail.
Zero hallucinations. Every number you see is calculated by a real Python engine, not generated by an AI. Reproducible, verifiable, the same answer every time.
24/7 senior-level analysis available to every team in your business. No bottlenecks, no waiting on analysts, no IT tickets.
Less than the cost of a single junior analyst — across your whole company.
The natural next step is to put this in front of your data on a short trial. We can have it running in your environment within a week. What's the best way to take this forward with your team?"
KEY POINTS:
• Recap is a closing tool — say each pillar slowly
• 'What's the best way to take this forward' is the close — it's softer than 'do you want to buy' and harder to say no to
• Don't oversell or recite features again
NEXT STEPS TO PROPOSE:
1. Short pilot/trial on a sample dataset
2. Technical review with their IT/security team (we have docs ready)
3. Pricing scoped to their team size
CONTACT:
• Mariami (CEO) — mariami@powerdatachat.com
• Website — powerdatachat.com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5" Type="http://schemas.openxmlformats.org/officeDocument/2006/relationships/chart" Target="/ppt/charts/chart1.xm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1E44"/>
        </a:solidFill>
      </p:bgPr>
    </p:bg>
    <p:spTree>
      <p:nvGrpSpPr>
        <p:cNvPr id="1" name=""/>
        <p:cNvGrpSpPr/>
        <p:nvPr/>
      </p:nvGrpSpPr>
      <p:grpSpPr>
        <a:xfrm>
          <a:off x="0" y="0"/>
          <a:ext cx="0" cy="0"/>
          <a:chOff x="0" y="0"/>
          <a:chExt cx="0" cy="0"/>
        </a:xfrm>
      </p:grpSpPr>
      <p:sp>
        <p:nvSpPr>
          <p:cNvPr id="2" name="Shape 0"/>
          <p:cNvSpPr/>
          <p:nvPr/>
        </p:nvSpPr>
        <p:spPr>
          <a:xfrm>
            <a:off x="8686800" y="-1828800"/>
            <a:ext cx="7315200" cy="7315200"/>
          </a:xfrm>
          <a:prstGeom prst="ellipse">
            <a:avLst/>
          </a:prstGeom>
          <a:solidFill>
            <a:srgbClr val="1276C2">
              <a:alpha val="22000"/>
            </a:srgbClr>
          </a:solidFill>
          <a:ln/>
        </p:spPr>
      </p:sp>
      <p:sp>
        <p:nvSpPr>
          <p:cNvPr id="3" name="Shape 1"/>
          <p:cNvSpPr/>
          <p:nvPr/>
        </p:nvSpPr>
        <p:spPr>
          <a:xfrm>
            <a:off x="9875520" y="4114800"/>
            <a:ext cx="4572000" cy="4572000"/>
          </a:xfrm>
          <a:prstGeom prst="ellipse">
            <a:avLst/>
          </a:prstGeom>
          <a:solidFill>
            <a:srgbClr val="00B8D9">
              <a:alpha val="12000"/>
            </a:srgbClr>
          </a:solidFill>
          <a:ln/>
        </p:spPr>
      </p:sp>
      <p:sp>
        <p:nvSpPr>
          <p:cNvPr id="4" name="Shape 2"/>
          <p:cNvSpPr/>
          <p:nvPr/>
        </p:nvSpPr>
        <p:spPr>
          <a:xfrm>
            <a:off x="-1371600" y="5029200"/>
            <a:ext cx="3657600" cy="3657600"/>
          </a:xfrm>
          <a:prstGeom prst="ellipse">
            <a:avLst/>
          </a:prstGeom>
          <a:solidFill>
            <a:srgbClr val="1276C2">
              <a:alpha val="12000"/>
            </a:srgbClr>
          </a:solidFill>
          <a:ln/>
        </p:spPr>
      </p:sp>
      <p:pic>
        <p:nvPicPr>
          <p:cNvPr id="5" name="Image 0" descr="real_wordmark_white.png">    </p:cNvPr>
          <p:cNvPicPr>
            <a:picLocks noChangeAspect="1"/>
          </p:cNvPicPr>
          <p:nvPr/>
        </p:nvPicPr>
        <p:blipFill>
          <a:blip r:embed="rId1"/>
          <a:stretch>
            <a:fillRect/>
          </a:stretch>
        </p:blipFill>
        <p:spPr>
          <a:xfrm>
            <a:off x="640080" y="640080"/>
            <a:ext cx="2468880" cy="914400"/>
          </a:xfrm>
          <a:prstGeom prst="rect">
            <a:avLst/>
          </a:prstGeom>
        </p:spPr>
      </p:pic>
      <p:sp>
        <p:nvSpPr>
          <p:cNvPr id="6" name="Text 3"/>
          <p:cNvSpPr/>
          <p:nvPr/>
        </p:nvSpPr>
        <p:spPr>
          <a:xfrm>
            <a:off x="640080" y="2651760"/>
            <a:ext cx="5486400" cy="365760"/>
          </a:xfrm>
          <a:prstGeom prst="rect">
            <a:avLst/>
          </a:prstGeom>
          <a:noFill/>
          <a:ln/>
        </p:spPr>
        <p:txBody>
          <a:bodyPr wrap="square" lIns="0" tIns="0" rIns="0" bIns="0" rtlCol="0" anchor="ctr"/>
          <a:lstStyle/>
          <a:p>
            <a:pPr indent="0" marL="0">
              <a:buNone/>
            </a:pPr>
            <a:r>
              <a:rPr lang="en-US" sz="1300" b="1" spc="800" kern="0" dirty="0">
                <a:solidFill>
                  <a:srgbClr val="00B8D9"/>
                </a:solidFill>
                <a:latin typeface="Calibri" pitchFamily="34" charset="0"/>
                <a:ea typeface="Calibri" pitchFamily="34" charset="-122"/>
                <a:cs typeface="Calibri" pitchFamily="34" charset="-120"/>
              </a:rPr>
              <a:t>FOR ENTERPRISE</a:t>
            </a:r>
            <a:endParaRPr lang="en-US" sz="1300" dirty="0"/>
          </a:p>
        </p:txBody>
      </p:sp>
      <p:sp>
        <p:nvSpPr>
          <p:cNvPr id="7" name="Text 4"/>
          <p:cNvSpPr/>
          <p:nvPr/>
        </p:nvSpPr>
        <p:spPr>
          <a:xfrm>
            <a:off x="640080" y="3108960"/>
            <a:ext cx="10515600" cy="2103120"/>
          </a:xfrm>
          <a:prstGeom prst="rect">
            <a:avLst/>
          </a:prstGeom>
          <a:noFill/>
          <a:ln/>
        </p:spPr>
        <p:txBody>
          <a:bodyPr wrap="square" lIns="0" tIns="0" rIns="0" bIns="0" rtlCol="0" anchor="ctr"/>
          <a:lstStyle/>
          <a:p>
            <a:pPr indent="0" marL="0">
              <a:buNone/>
            </a:pPr>
            <a:r>
              <a:rPr lang="en-US" sz="4600" b="1" dirty="0">
                <a:solidFill>
                  <a:srgbClr val="FFFFFF"/>
                </a:solidFill>
                <a:latin typeface="Calibri" pitchFamily="34" charset="0"/>
                <a:ea typeface="Calibri" pitchFamily="34" charset="-122"/>
                <a:cs typeface="Calibri" pitchFamily="34" charset="-120"/>
              </a:rPr>
              <a:t>Make data-driven decisions</a:t>
            </a:r>
            <a:endParaRPr lang="en-US" sz="4600" dirty="0"/>
          </a:p>
          <a:p>
            <a:pPr indent="0" marL="0">
              <a:buNone/>
            </a:pPr>
            <a:r>
              <a:rPr lang="en-US" sz="4600" b="1" dirty="0">
                <a:solidFill>
                  <a:srgbClr val="FFFFFF"/>
                </a:solidFill>
                <a:latin typeface="Calibri" pitchFamily="34" charset="0"/>
                <a:ea typeface="Calibri" pitchFamily="34" charset="-122"/>
                <a:cs typeface="Calibri" pitchFamily="34" charset="-120"/>
              </a:rPr>
              <a:t>by chatting with your data.</a:t>
            </a:r>
            <a:endParaRPr lang="en-US" sz="4600" dirty="0"/>
          </a:p>
        </p:txBody>
      </p:sp>
      <p:sp>
        <p:nvSpPr>
          <p:cNvPr id="8" name="Text 5"/>
          <p:cNvSpPr/>
          <p:nvPr/>
        </p:nvSpPr>
        <p:spPr>
          <a:xfrm>
            <a:off x="640080" y="5349240"/>
            <a:ext cx="10515600" cy="868680"/>
          </a:xfrm>
          <a:prstGeom prst="rect">
            <a:avLst/>
          </a:prstGeom>
          <a:noFill/>
          <a:ln/>
        </p:spPr>
        <p:txBody>
          <a:bodyPr wrap="square" lIns="0" tIns="0" rIns="0" bIns="0" rtlCol="0" anchor="ctr"/>
          <a:lstStyle/>
          <a:p>
            <a:pPr indent="0" marL="0">
              <a:buNone/>
            </a:pPr>
            <a:r>
              <a:rPr lang="en-US" sz="1700" dirty="0">
                <a:solidFill>
                  <a:srgbClr val="C8D5E8"/>
                </a:solidFill>
                <a:latin typeface="Calibri" pitchFamily="34" charset="0"/>
                <a:ea typeface="Calibri" pitchFamily="34" charset="-122"/>
                <a:cs typeface="Calibri" pitchFamily="34" charset="-120"/>
              </a:rPr>
              <a:t>Ask questions in plain language. Get senior-level analysis in seconds —</a:t>
            </a:r>
            <a:endParaRPr lang="en-US" sz="1700" dirty="0"/>
          </a:p>
          <a:p>
            <a:pPr indent="0" marL="0">
              <a:buNone/>
            </a:pPr>
            <a:r>
              <a:rPr lang="en-US" sz="1700" dirty="0">
                <a:solidFill>
                  <a:srgbClr val="C8D5E8"/>
                </a:solidFill>
                <a:latin typeface="Calibri" pitchFamily="34" charset="0"/>
                <a:ea typeface="Calibri" pitchFamily="34" charset="-122"/>
                <a:cs typeface="Calibri" pitchFamily="34" charset="-120"/>
              </a:rPr>
              <a:t>on infrastructure you control.</a:t>
            </a:r>
            <a:endParaRPr lang="en-US" sz="1700" dirty="0"/>
          </a:p>
        </p:txBody>
      </p:sp>
      <p:sp>
        <p:nvSpPr>
          <p:cNvPr id="9" name="Shape 6"/>
          <p:cNvSpPr/>
          <p:nvPr/>
        </p:nvSpPr>
        <p:spPr>
          <a:xfrm>
            <a:off x="640080" y="6400800"/>
            <a:ext cx="320040" cy="36576"/>
          </a:xfrm>
          <a:prstGeom prst="rect">
            <a:avLst/>
          </a:prstGeom>
          <a:solidFill>
            <a:srgbClr val="00B8D9"/>
          </a:solidFill>
          <a:ln/>
        </p:spPr>
      </p:sp>
      <p:sp>
        <p:nvSpPr>
          <p:cNvPr id="10" name="Text 7"/>
          <p:cNvSpPr/>
          <p:nvPr/>
        </p:nvSpPr>
        <p:spPr>
          <a:xfrm>
            <a:off x="1051560" y="6272784"/>
            <a:ext cx="3657600" cy="320040"/>
          </a:xfrm>
          <a:prstGeom prst="rect">
            <a:avLst/>
          </a:prstGeom>
          <a:noFill/>
          <a:ln/>
        </p:spPr>
        <p:txBody>
          <a:bodyPr wrap="square" lIns="0" tIns="0" rIns="0" bIns="0" rtlCol="0" anchor="ctr"/>
          <a:lstStyle/>
          <a:p>
            <a:pPr indent="0" marL="0">
              <a:buNone/>
            </a:pPr>
            <a:r>
              <a:rPr lang="en-US" sz="1100" spc="200" kern="0" dirty="0">
                <a:solidFill>
                  <a:srgbClr val="8FA3BE"/>
                </a:solidFill>
                <a:latin typeface="Calibri" pitchFamily="34" charset="0"/>
                <a:ea typeface="Calibri" pitchFamily="34" charset="-122"/>
                <a:cs typeface="Calibri" pitchFamily="34" charset="-120"/>
              </a:rPr>
              <a:t>powerdatachat.com</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real_wordmark_dark.png">    </p:cNvPr>
          <p:cNvPicPr>
            <a:picLocks noChangeAspect="1"/>
          </p:cNvPicPr>
          <p:nvPr/>
        </p:nvPicPr>
        <p:blipFill>
          <a:blip r:embed="rId1"/>
          <a:stretch>
            <a:fillRect/>
          </a:stretch>
        </p:blipFill>
        <p:spPr>
          <a:xfrm>
            <a:off x="10820095" y="320040"/>
            <a:ext cx="822960" cy="457200"/>
          </a:xfrm>
          <a:prstGeom prst="rect">
            <a:avLst/>
          </a:prstGeom>
        </p:spPr>
      </p:pic>
      <p:sp>
        <p:nvSpPr>
          <p:cNvPr id="3" name="Text 0"/>
          <p:cNvSpPr/>
          <p:nvPr/>
        </p:nvSpPr>
        <p:spPr>
          <a:xfrm>
            <a:off x="548640" y="6446520"/>
            <a:ext cx="1371600" cy="274320"/>
          </a:xfrm>
          <a:prstGeom prst="rect">
            <a:avLst/>
          </a:prstGeom>
          <a:noFill/>
          <a:ln/>
        </p:spPr>
        <p:txBody>
          <a:bodyPr wrap="square" lIns="0" tIns="0" rIns="0" bIns="0" rtlCol="0" anchor="ctr"/>
          <a:lstStyle/>
          <a:p>
            <a:pPr indent="0" marL="0">
              <a:buNone/>
            </a:pPr>
            <a:r>
              <a:rPr lang="en-US" sz="900" spc="300" kern="0" dirty="0">
                <a:solidFill>
                  <a:srgbClr val="8A9AB5"/>
                </a:solidFill>
                <a:latin typeface="Calibri" pitchFamily="34" charset="0"/>
                <a:ea typeface="Calibri" pitchFamily="34" charset="-122"/>
                <a:cs typeface="Calibri" pitchFamily="34" charset="-120"/>
              </a:rPr>
              <a:t>02 / 08</a:t>
            </a:r>
            <a:endParaRPr lang="en-US" sz="900" dirty="0"/>
          </a:p>
        </p:txBody>
      </p:sp>
      <p:sp>
        <p:nvSpPr>
          <p:cNvPr id="4" name="Text 1"/>
          <p:cNvSpPr/>
          <p:nvPr/>
        </p:nvSpPr>
        <p:spPr>
          <a:xfrm>
            <a:off x="548640" y="868680"/>
            <a:ext cx="7315200" cy="274320"/>
          </a:xfrm>
          <a:prstGeom prst="rect">
            <a:avLst/>
          </a:prstGeom>
          <a:noFill/>
          <a:ln/>
        </p:spPr>
        <p:txBody>
          <a:bodyPr wrap="square" lIns="0" tIns="0" rIns="0" bIns="0" rtlCol="0" anchor="ctr"/>
          <a:lstStyle/>
          <a:p>
            <a:pPr indent="0" marL="0">
              <a:buNone/>
            </a:pPr>
            <a:r>
              <a:rPr lang="en-US" sz="1100" b="1" spc="600" kern="0" dirty="0">
                <a:solidFill>
                  <a:srgbClr val="1276C2"/>
                </a:solidFill>
                <a:latin typeface="Calibri" pitchFamily="34" charset="0"/>
                <a:ea typeface="Calibri" pitchFamily="34" charset="-122"/>
                <a:cs typeface="Calibri" pitchFamily="34" charset="-120"/>
              </a:rPr>
              <a:t>THE PROBLEM</a:t>
            </a:r>
            <a:endParaRPr lang="en-US" sz="1100" dirty="0"/>
          </a:p>
        </p:txBody>
      </p:sp>
      <p:sp>
        <p:nvSpPr>
          <p:cNvPr id="5" name="Text 2"/>
          <p:cNvSpPr/>
          <p:nvPr/>
        </p:nvSpPr>
        <p:spPr>
          <a:xfrm>
            <a:off x="548640" y="1234440"/>
            <a:ext cx="11064240" cy="777240"/>
          </a:xfrm>
          <a:prstGeom prst="rect">
            <a:avLst/>
          </a:prstGeom>
          <a:noFill/>
          <a:ln/>
        </p:spPr>
        <p:txBody>
          <a:bodyPr wrap="square" lIns="0" tIns="0" rIns="0" bIns="0" rtlCol="0" anchor="ctr"/>
          <a:lstStyle/>
          <a:p>
            <a:pPr indent="0" marL="0">
              <a:buNone/>
            </a:pPr>
            <a:r>
              <a:rPr lang="en-US" sz="3200" b="1" dirty="0">
                <a:solidFill>
                  <a:srgbClr val="0A1F3F"/>
                </a:solidFill>
                <a:latin typeface="Calibri" pitchFamily="34" charset="0"/>
                <a:ea typeface="Calibri" pitchFamily="34" charset="-122"/>
                <a:cs typeface="Calibri" pitchFamily="34" charset="-120"/>
              </a:rPr>
              <a:t>Your data holds the answers. Nobody has time to find them.</a:t>
            </a:r>
            <a:endParaRPr lang="en-US" sz="3200" dirty="0"/>
          </a:p>
        </p:txBody>
      </p:sp>
      <p:sp>
        <p:nvSpPr>
          <p:cNvPr id="6" name="Text 3"/>
          <p:cNvSpPr/>
          <p:nvPr/>
        </p:nvSpPr>
        <p:spPr>
          <a:xfrm>
            <a:off x="548640" y="2103120"/>
            <a:ext cx="10515600" cy="411480"/>
          </a:xfrm>
          <a:prstGeom prst="rect">
            <a:avLst/>
          </a:prstGeom>
          <a:noFill/>
          <a:ln/>
        </p:spPr>
        <p:txBody>
          <a:bodyPr wrap="square" lIns="0" tIns="0" rIns="0" bIns="0" rtlCol="0" anchor="ctr"/>
          <a:lstStyle/>
          <a:p>
            <a:pPr indent="0" marL="0">
              <a:buNone/>
            </a:pPr>
            <a:r>
              <a:rPr lang="en-US" sz="1500" dirty="0">
                <a:solidFill>
                  <a:srgbClr val="5A6B85"/>
                </a:solidFill>
                <a:latin typeface="Calibri" pitchFamily="34" charset="0"/>
                <a:ea typeface="Calibri" pitchFamily="34" charset="-122"/>
                <a:cs typeface="Calibri" pitchFamily="34" charset="-120"/>
              </a:rPr>
              <a:t>Reports pile up. Decisions slow down. Insights stay locked in files and databases.</a:t>
            </a:r>
            <a:endParaRPr lang="en-US" sz="1500" dirty="0"/>
          </a:p>
        </p:txBody>
      </p:sp>
      <p:sp>
        <p:nvSpPr>
          <p:cNvPr id="7" name="Shape 4"/>
          <p:cNvSpPr/>
          <p:nvPr/>
        </p:nvSpPr>
        <p:spPr>
          <a:xfrm>
            <a:off x="1280160" y="3200400"/>
            <a:ext cx="2377440" cy="2194560"/>
          </a:xfrm>
          <a:prstGeom prst="roundRect">
            <a:avLst>
              <a:gd name="adj" fmla="val 5000"/>
            </a:avLst>
          </a:prstGeom>
          <a:solidFill>
            <a:srgbClr val="FFFFFF"/>
          </a:solidFill>
          <a:ln w="12700">
            <a:solidFill>
              <a:srgbClr val="E1E8F2"/>
            </a:solidFill>
            <a:prstDash val="solid"/>
          </a:ln>
          <a:effectLst>
            <a:outerShdw sx="100000" sy="100000" kx="0" ky="0" algn="bl" rotWithShape="0" blurRad="152400" dist="38100" dir="5400000">
              <a:srgbClr val="000000">
                <a:alpha val="8000"/>
              </a:srgbClr>
            </a:outerShdw>
          </a:effectLst>
        </p:spPr>
      </p:sp>
      <p:pic>
        <p:nvPicPr>
          <p:cNvPr id="8" name="Image 1" descr="preencoded.png">    </p:cNvPr>
          <p:cNvPicPr>
            <a:picLocks noChangeAspect="1"/>
          </p:cNvPicPr>
          <p:nvPr/>
        </p:nvPicPr>
        <p:blipFill>
          <a:blip r:embed="rId2"/>
          <a:stretch>
            <a:fillRect/>
          </a:stretch>
        </p:blipFill>
        <p:spPr>
          <a:xfrm>
            <a:off x="2057400" y="3566160"/>
            <a:ext cx="822960" cy="822960"/>
          </a:xfrm>
          <a:prstGeom prst="rect">
            <a:avLst/>
          </a:prstGeom>
        </p:spPr>
      </p:pic>
      <p:sp>
        <p:nvSpPr>
          <p:cNvPr id="9" name="Text 5"/>
          <p:cNvSpPr/>
          <p:nvPr/>
        </p:nvSpPr>
        <p:spPr>
          <a:xfrm>
            <a:off x="1280160" y="4526280"/>
            <a:ext cx="2377440" cy="365760"/>
          </a:xfrm>
          <a:prstGeom prst="rect">
            <a:avLst/>
          </a:prstGeom>
          <a:noFill/>
          <a:ln/>
        </p:spPr>
        <p:txBody>
          <a:bodyPr wrap="square" lIns="0" tIns="0" rIns="0" bIns="0" rtlCol="0" anchor="ctr"/>
          <a:lstStyle/>
          <a:p>
            <a:pPr algn="ctr" indent="0" marL="0">
              <a:buNone/>
            </a:pPr>
            <a:r>
              <a:rPr lang="en-US" sz="1600" b="1" dirty="0">
                <a:solidFill>
                  <a:srgbClr val="0A1F3F"/>
                </a:solidFill>
                <a:latin typeface="Calibri" pitchFamily="34" charset="0"/>
                <a:ea typeface="Calibri" pitchFamily="34" charset="-122"/>
                <a:cs typeface="Calibri" pitchFamily="34" charset="-120"/>
              </a:rPr>
              <a:t>Your business data</a:t>
            </a:r>
            <a:endParaRPr lang="en-US" sz="1600" dirty="0"/>
          </a:p>
        </p:txBody>
      </p:sp>
      <p:sp>
        <p:nvSpPr>
          <p:cNvPr id="10" name="Text 6"/>
          <p:cNvSpPr/>
          <p:nvPr/>
        </p:nvSpPr>
        <p:spPr>
          <a:xfrm>
            <a:off x="1280160" y="4892040"/>
            <a:ext cx="2377440" cy="274320"/>
          </a:xfrm>
          <a:prstGeom prst="rect">
            <a:avLst/>
          </a:prstGeom>
          <a:noFill/>
          <a:ln/>
        </p:spPr>
        <p:txBody>
          <a:bodyPr wrap="square" lIns="0" tIns="0" rIns="0" bIns="0" rtlCol="0" anchor="ctr"/>
          <a:lstStyle/>
          <a:p>
            <a:pPr algn="ctr" indent="0" marL="0">
              <a:buNone/>
            </a:pPr>
            <a:r>
              <a:rPr lang="en-US" sz="1200" i="1" dirty="0">
                <a:solidFill>
                  <a:srgbClr val="8A9AB5"/>
                </a:solidFill>
                <a:latin typeface="Calibri" pitchFamily="34" charset="0"/>
                <a:ea typeface="Calibri" pitchFamily="34" charset="-122"/>
                <a:cs typeface="Calibri" pitchFamily="34" charset="-120"/>
              </a:rPr>
              <a:t>reports, exports, files</a:t>
            </a:r>
            <a:endParaRPr lang="en-US" sz="1200" dirty="0"/>
          </a:p>
        </p:txBody>
      </p:sp>
      <p:sp>
        <p:nvSpPr>
          <p:cNvPr id="11" name="Shape 7"/>
          <p:cNvSpPr/>
          <p:nvPr/>
        </p:nvSpPr>
        <p:spPr>
          <a:xfrm>
            <a:off x="3794760" y="4160520"/>
            <a:ext cx="502920" cy="274320"/>
          </a:xfrm>
          <a:prstGeom prst="rightArrow">
            <a:avLst/>
          </a:prstGeom>
          <a:solidFill>
            <a:srgbClr val="8A9AB5"/>
          </a:solidFill>
          <a:ln/>
        </p:spPr>
      </p:sp>
      <p:sp>
        <p:nvSpPr>
          <p:cNvPr id="12" name="Shape 8"/>
          <p:cNvSpPr/>
          <p:nvPr/>
        </p:nvSpPr>
        <p:spPr>
          <a:xfrm>
            <a:off x="4434840" y="3200400"/>
            <a:ext cx="2377440" cy="2194560"/>
          </a:xfrm>
          <a:prstGeom prst="roundRect">
            <a:avLst>
              <a:gd name="adj" fmla="val 5000"/>
            </a:avLst>
          </a:prstGeom>
          <a:solidFill>
            <a:srgbClr val="E8F1FA"/>
          </a:solidFill>
          <a:ln/>
        </p:spPr>
      </p:sp>
      <p:pic>
        <p:nvPicPr>
          <p:cNvPr id="13" name="Image 2" descr="preencoded.png">    </p:cNvPr>
          <p:cNvPicPr>
            <a:picLocks noChangeAspect="1"/>
          </p:cNvPicPr>
          <p:nvPr/>
        </p:nvPicPr>
        <p:blipFill>
          <a:blip r:embed="rId3"/>
          <a:stretch>
            <a:fillRect/>
          </a:stretch>
        </p:blipFill>
        <p:spPr>
          <a:xfrm>
            <a:off x="5212080" y="3566160"/>
            <a:ext cx="822960" cy="822960"/>
          </a:xfrm>
          <a:prstGeom prst="rect">
            <a:avLst/>
          </a:prstGeom>
        </p:spPr>
      </p:pic>
      <p:sp>
        <p:nvSpPr>
          <p:cNvPr id="14" name="Text 9"/>
          <p:cNvSpPr/>
          <p:nvPr/>
        </p:nvSpPr>
        <p:spPr>
          <a:xfrm>
            <a:off x="4526280" y="4526280"/>
            <a:ext cx="2194560" cy="365760"/>
          </a:xfrm>
          <a:prstGeom prst="rect">
            <a:avLst/>
          </a:prstGeom>
          <a:noFill/>
          <a:ln/>
        </p:spPr>
        <p:txBody>
          <a:bodyPr wrap="square" lIns="0" tIns="0" rIns="0" bIns="0" rtlCol="0" anchor="ctr"/>
          <a:lstStyle/>
          <a:p>
            <a:pPr algn="ctr" indent="0" marL="0">
              <a:buNone/>
            </a:pPr>
            <a:r>
              <a:rPr lang="en-US" sz="1600" b="1" dirty="0">
                <a:solidFill>
                  <a:srgbClr val="0A1F3F"/>
                </a:solidFill>
                <a:latin typeface="Calibri" pitchFamily="34" charset="0"/>
                <a:ea typeface="Calibri" pitchFamily="34" charset="-122"/>
                <a:cs typeface="Calibri" pitchFamily="34" charset="-120"/>
              </a:rPr>
              <a:t>"Which region grew?"</a:t>
            </a:r>
            <a:endParaRPr lang="en-US" sz="1600" dirty="0"/>
          </a:p>
        </p:txBody>
      </p:sp>
      <p:sp>
        <p:nvSpPr>
          <p:cNvPr id="15" name="Text 10"/>
          <p:cNvSpPr/>
          <p:nvPr/>
        </p:nvSpPr>
        <p:spPr>
          <a:xfrm>
            <a:off x="4434840" y="4892040"/>
            <a:ext cx="2377440" cy="274320"/>
          </a:xfrm>
          <a:prstGeom prst="rect">
            <a:avLst/>
          </a:prstGeom>
          <a:noFill/>
          <a:ln/>
        </p:spPr>
        <p:txBody>
          <a:bodyPr wrap="square" lIns="0" tIns="0" rIns="0" bIns="0" rtlCol="0" anchor="ctr"/>
          <a:lstStyle/>
          <a:p>
            <a:pPr algn="ctr" indent="0" marL="0">
              <a:buNone/>
            </a:pPr>
            <a:r>
              <a:rPr lang="en-US" sz="1200" i="1" dirty="0">
                <a:solidFill>
                  <a:srgbClr val="5A6B85"/>
                </a:solidFill>
                <a:latin typeface="Calibri" pitchFamily="34" charset="0"/>
                <a:ea typeface="Calibri" pitchFamily="34" charset="-122"/>
                <a:cs typeface="Calibri" pitchFamily="34" charset="-120"/>
              </a:rPr>
              <a:t>a simple question</a:t>
            </a:r>
            <a:endParaRPr lang="en-US" sz="1200" dirty="0"/>
          </a:p>
        </p:txBody>
      </p:sp>
      <p:sp>
        <p:nvSpPr>
          <p:cNvPr id="16" name="Shape 11"/>
          <p:cNvSpPr/>
          <p:nvPr/>
        </p:nvSpPr>
        <p:spPr>
          <a:xfrm>
            <a:off x="6949440" y="4160520"/>
            <a:ext cx="502920" cy="274320"/>
          </a:xfrm>
          <a:prstGeom prst="rightArrow">
            <a:avLst/>
          </a:prstGeom>
          <a:solidFill>
            <a:srgbClr val="8A9AB5"/>
          </a:solidFill>
          <a:ln/>
        </p:spPr>
      </p:sp>
      <p:sp>
        <p:nvSpPr>
          <p:cNvPr id="17" name="Shape 12"/>
          <p:cNvSpPr/>
          <p:nvPr/>
        </p:nvSpPr>
        <p:spPr>
          <a:xfrm>
            <a:off x="7589520" y="3200400"/>
            <a:ext cx="2377440" cy="2194560"/>
          </a:xfrm>
          <a:prstGeom prst="roundRect">
            <a:avLst>
              <a:gd name="adj" fmla="val 5000"/>
            </a:avLst>
          </a:prstGeom>
          <a:solidFill>
            <a:srgbClr val="FEF3F2"/>
          </a:solidFill>
          <a:ln w="12700">
            <a:solidFill>
              <a:srgbClr val="FCA5A5"/>
            </a:solidFill>
            <a:prstDash val="solid"/>
          </a:ln>
        </p:spPr>
      </p:sp>
      <p:pic>
        <p:nvPicPr>
          <p:cNvPr id="18" name="Image 3" descr="preencoded.png">    </p:cNvPr>
          <p:cNvPicPr>
            <a:picLocks noChangeAspect="1"/>
          </p:cNvPicPr>
          <p:nvPr/>
        </p:nvPicPr>
        <p:blipFill>
          <a:blip r:embed="rId4"/>
          <a:stretch>
            <a:fillRect/>
          </a:stretch>
        </p:blipFill>
        <p:spPr>
          <a:xfrm>
            <a:off x="8366760" y="3566160"/>
            <a:ext cx="822960" cy="822960"/>
          </a:xfrm>
          <a:prstGeom prst="rect">
            <a:avLst/>
          </a:prstGeom>
        </p:spPr>
      </p:pic>
      <p:sp>
        <p:nvSpPr>
          <p:cNvPr id="19" name="Text 13"/>
          <p:cNvSpPr/>
          <p:nvPr/>
        </p:nvSpPr>
        <p:spPr>
          <a:xfrm>
            <a:off x="7589520" y="4526280"/>
            <a:ext cx="2377440" cy="365760"/>
          </a:xfrm>
          <a:prstGeom prst="rect">
            <a:avLst/>
          </a:prstGeom>
          <a:noFill/>
          <a:ln/>
        </p:spPr>
        <p:txBody>
          <a:bodyPr wrap="square" lIns="0" tIns="0" rIns="0" bIns="0" rtlCol="0" anchor="ctr"/>
          <a:lstStyle/>
          <a:p>
            <a:pPr algn="ctr" indent="0" marL="0">
              <a:buNone/>
            </a:pPr>
            <a:r>
              <a:rPr lang="en-US" sz="1600" b="1" dirty="0">
                <a:solidFill>
                  <a:srgbClr val="B91C1C"/>
                </a:solidFill>
                <a:latin typeface="Calibri" pitchFamily="34" charset="0"/>
                <a:ea typeface="Calibri" pitchFamily="34" charset="-122"/>
                <a:cs typeface="Calibri" pitchFamily="34" charset="-120"/>
              </a:rPr>
              <a:t>3 days later…</a:t>
            </a:r>
            <a:endParaRPr lang="en-US" sz="1600" dirty="0"/>
          </a:p>
        </p:txBody>
      </p:sp>
      <p:sp>
        <p:nvSpPr>
          <p:cNvPr id="20" name="Text 14"/>
          <p:cNvSpPr/>
          <p:nvPr/>
        </p:nvSpPr>
        <p:spPr>
          <a:xfrm>
            <a:off x="7589520" y="4892040"/>
            <a:ext cx="2377440" cy="274320"/>
          </a:xfrm>
          <a:prstGeom prst="rect">
            <a:avLst/>
          </a:prstGeom>
          <a:noFill/>
          <a:ln/>
        </p:spPr>
        <p:txBody>
          <a:bodyPr wrap="square" lIns="0" tIns="0" rIns="0" bIns="0" rtlCol="0" anchor="ctr"/>
          <a:lstStyle/>
          <a:p>
            <a:pPr algn="ctr" indent="0" marL="0">
              <a:buNone/>
            </a:pPr>
            <a:r>
              <a:rPr lang="en-US" sz="1200" i="1" dirty="0">
                <a:solidFill>
                  <a:srgbClr val="B91C1C"/>
                </a:solidFill>
                <a:latin typeface="Calibri" pitchFamily="34" charset="0"/>
                <a:ea typeface="Calibri" pitchFamily="34" charset="-122"/>
                <a:cs typeface="Calibri" pitchFamily="34" charset="-120"/>
              </a:rPr>
              <a:t>if you get an answer at all</a:t>
            </a:r>
            <a:endParaRPr lang="en-US" sz="1200" dirty="0"/>
          </a:p>
        </p:txBody>
      </p:sp>
      <p:sp>
        <p:nvSpPr>
          <p:cNvPr id="21" name="Shape 15"/>
          <p:cNvSpPr/>
          <p:nvPr/>
        </p:nvSpPr>
        <p:spPr>
          <a:xfrm>
            <a:off x="548640" y="5852160"/>
            <a:ext cx="11094415" cy="640080"/>
          </a:xfrm>
          <a:prstGeom prst="rect">
            <a:avLst/>
          </a:prstGeom>
          <a:solidFill>
            <a:srgbClr val="F4F7FB"/>
          </a:solidFill>
          <a:ln/>
        </p:spPr>
      </p:sp>
      <p:sp>
        <p:nvSpPr>
          <p:cNvPr id="22" name="Text 16"/>
          <p:cNvSpPr/>
          <p:nvPr/>
        </p:nvSpPr>
        <p:spPr>
          <a:xfrm>
            <a:off x="548640" y="5852160"/>
            <a:ext cx="11094415" cy="640080"/>
          </a:xfrm>
          <a:prstGeom prst="rect">
            <a:avLst/>
          </a:prstGeom>
          <a:noFill/>
          <a:ln/>
        </p:spPr>
        <p:txBody>
          <a:bodyPr wrap="square" lIns="0" tIns="0" rIns="0" bIns="0" rtlCol="0" anchor="ctr"/>
          <a:lstStyle/>
          <a:p>
            <a:pPr algn="ctr" indent="0" marL="0">
              <a:buNone/>
            </a:pPr>
            <a:r>
              <a:rPr lang="en-US" sz="1700" b="1" dirty="0">
                <a:solidFill>
                  <a:srgbClr val="1276C2"/>
                </a:solidFill>
                <a:latin typeface="Calibri" pitchFamily="34" charset="0"/>
                <a:ea typeface="Calibri" pitchFamily="34" charset="-122"/>
                <a:cs typeface="Calibri" pitchFamily="34" charset="-120"/>
              </a:rPr>
              <a:t>73% of business users</a:t>
            </a:r>
            <a:pPr algn="ctr" indent="0" marL="0">
              <a:buNone/>
            </a:pPr>
            <a:r>
              <a:rPr lang="en-US" sz="1500" dirty="0">
                <a:solidFill>
                  <a:srgbClr val="0A1F3F"/>
                </a:solidFill>
                <a:latin typeface="Calibri" pitchFamily="34" charset="0"/>
                <a:ea typeface="Calibri" pitchFamily="34" charset="-122"/>
                <a:cs typeface="Calibri" pitchFamily="34" charset="-120"/>
              </a:rPr>
              <a:t> say they can't get answers from their own data without help.</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real_wordmark_dark.png">    </p:cNvPr>
          <p:cNvPicPr>
            <a:picLocks noChangeAspect="1"/>
          </p:cNvPicPr>
          <p:nvPr/>
        </p:nvPicPr>
        <p:blipFill>
          <a:blip r:embed="rId1"/>
          <a:stretch>
            <a:fillRect/>
          </a:stretch>
        </p:blipFill>
        <p:spPr>
          <a:xfrm>
            <a:off x="10820095" y="320040"/>
            <a:ext cx="822960" cy="457200"/>
          </a:xfrm>
          <a:prstGeom prst="rect">
            <a:avLst/>
          </a:prstGeom>
        </p:spPr>
      </p:pic>
      <p:sp>
        <p:nvSpPr>
          <p:cNvPr id="3" name="Text 0"/>
          <p:cNvSpPr/>
          <p:nvPr/>
        </p:nvSpPr>
        <p:spPr>
          <a:xfrm>
            <a:off x="548640" y="6446520"/>
            <a:ext cx="1371600" cy="274320"/>
          </a:xfrm>
          <a:prstGeom prst="rect">
            <a:avLst/>
          </a:prstGeom>
          <a:noFill/>
          <a:ln/>
        </p:spPr>
        <p:txBody>
          <a:bodyPr wrap="square" lIns="0" tIns="0" rIns="0" bIns="0" rtlCol="0" anchor="ctr"/>
          <a:lstStyle/>
          <a:p>
            <a:pPr indent="0" marL="0">
              <a:buNone/>
            </a:pPr>
            <a:r>
              <a:rPr lang="en-US" sz="900" spc="300" kern="0" dirty="0">
                <a:solidFill>
                  <a:srgbClr val="8A9AB5"/>
                </a:solidFill>
                <a:latin typeface="Calibri" pitchFamily="34" charset="0"/>
                <a:ea typeface="Calibri" pitchFamily="34" charset="-122"/>
                <a:cs typeface="Calibri" pitchFamily="34" charset="-120"/>
              </a:rPr>
              <a:t>03 / 08</a:t>
            </a:r>
            <a:endParaRPr lang="en-US" sz="900" dirty="0"/>
          </a:p>
        </p:txBody>
      </p:sp>
      <p:sp>
        <p:nvSpPr>
          <p:cNvPr id="4" name="Text 1"/>
          <p:cNvSpPr/>
          <p:nvPr/>
        </p:nvSpPr>
        <p:spPr>
          <a:xfrm>
            <a:off x="548640" y="868680"/>
            <a:ext cx="7315200" cy="274320"/>
          </a:xfrm>
          <a:prstGeom prst="rect">
            <a:avLst/>
          </a:prstGeom>
          <a:noFill/>
          <a:ln/>
        </p:spPr>
        <p:txBody>
          <a:bodyPr wrap="square" lIns="0" tIns="0" rIns="0" bIns="0" rtlCol="0" anchor="ctr"/>
          <a:lstStyle/>
          <a:p>
            <a:pPr indent="0" marL="0">
              <a:buNone/>
            </a:pPr>
            <a:r>
              <a:rPr lang="en-US" sz="1100" b="1" spc="600" kern="0" dirty="0">
                <a:solidFill>
                  <a:srgbClr val="1276C2"/>
                </a:solidFill>
                <a:latin typeface="Calibri" pitchFamily="34" charset="0"/>
                <a:ea typeface="Calibri" pitchFamily="34" charset="-122"/>
                <a:cs typeface="Calibri" pitchFamily="34" charset="-120"/>
              </a:rPr>
              <a:t>THE SOLUTION</a:t>
            </a:r>
            <a:endParaRPr lang="en-US" sz="1100" dirty="0"/>
          </a:p>
        </p:txBody>
      </p:sp>
      <p:sp>
        <p:nvSpPr>
          <p:cNvPr id="5" name="Text 2"/>
          <p:cNvSpPr/>
          <p:nvPr/>
        </p:nvSpPr>
        <p:spPr>
          <a:xfrm>
            <a:off x="548640" y="1234440"/>
            <a:ext cx="11064240" cy="777240"/>
          </a:xfrm>
          <a:prstGeom prst="rect">
            <a:avLst/>
          </a:prstGeom>
          <a:noFill/>
          <a:ln/>
        </p:spPr>
        <p:txBody>
          <a:bodyPr wrap="square" lIns="0" tIns="0" rIns="0" bIns="0" rtlCol="0" anchor="ctr"/>
          <a:lstStyle/>
          <a:p>
            <a:pPr indent="0" marL="0">
              <a:buNone/>
            </a:pPr>
            <a:r>
              <a:rPr lang="en-US" sz="3200" b="1" dirty="0">
                <a:solidFill>
                  <a:srgbClr val="0A1F3F"/>
                </a:solidFill>
                <a:latin typeface="Calibri" pitchFamily="34" charset="0"/>
                <a:ea typeface="Calibri" pitchFamily="34" charset="-122"/>
                <a:cs typeface="Calibri" pitchFamily="34" charset="-120"/>
              </a:rPr>
              <a:t>Chat with your data. Get answers in seconds.</a:t>
            </a:r>
            <a:endParaRPr lang="en-US" sz="3200" dirty="0"/>
          </a:p>
        </p:txBody>
      </p:sp>
      <p:sp>
        <p:nvSpPr>
          <p:cNvPr id="6" name="Text 3"/>
          <p:cNvSpPr/>
          <p:nvPr/>
        </p:nvSpPr>
        <p:spPr>
          <a:xfrm>
            <a:off x="548640" y="2103120"/>
            <a:ext cx="10515600" cy="411480"/>
          </a:xfrm>
          <a:prstGeom prst="rect">
            <a:avLst/>
          </a:prstGeom>
          <a:noFill/>
          <a:ln/>
        </p:spPr>
        <p:txBody>
          <a:bodyPr wrap="square" lIns="0" tIns="0" rIns="0" bIns="0" rtlCol="0" anchor="ctr"/>
          <a:lstStyle/>
          <a:p>
            <a:pPr indent="0" marL="0">
              <a:buNone/>
            </a:pPr>
            <a:r>
              <a:rPr lang="en-US" sz="1500" dirty="0">
                <a:solidFill>
                  <a:srgbClr val="5A6B85"/>
                </a:solidFill>
                <a:latin typeface="Calibri" pitchFamily="34" charset="0"/>
                <a:ea typeface="Calibri" pitchFamily="34" charset="-122"/>
                <a:cs typeface="Calibri" pitchFamily="34" charset="-120"/>
              </a:rPr>
              <a:t>Drop in your data. Ask in plain language. See what your numbers are telling you.</a:t>
            </a:r>
            <a:endParaRPr lang="en-US" sz="1500" dirty="0"/>
          </a:p>
        </p:txBody>
      </p:sp>
      <p:sp>
        <p:nvSpPr>
          <p:cNvPr id="7" name="Shape 4"/>
          <p:cNvSpPr/>
          <p:nvPr/>
        </p:nvSpPr>
        <p:spPr>
          <a:xfrm>
            <a:off x="548640" y="3108960"/>
            <a:ext cx="640080" cy="640080"/>
          </a:xfrm>
          <a:prstGeom prst="ellipse">
            <a:avLst/>
          </a:prstGeom>
          <a:solidFill>
            <a:srgbClr val="E8F1FA"/>
          </a:solidFill>
          <a:ln/>
        </p:spPr>
      </p:sp>
      <p:pic>
        <p:nvPicPr>
          <p:cNvPr id="8" name="Image 1" descr="preencoded.png">    </p:cNvPr>
          <p:cNvPicPr>
            <a:picLocks noChangeAspect="1"/>
          </p:cNvPicPr>
          <p:nvPr/>
        </p:nvPicPr>
        <p:blipFill>
          <a:blip r:embed="rId2"/>
          <a:stretch>
            <a:fillRect/>
          </a:stretch>
        </p:blipFill>
        <p:spPr>
          <a:xfrm>
            <a:off x="694944" y="3246120"/>
            <a:ext cx="365760" cy="365760"/>
          </a:xfrm>
          <a:prstGeom prst="rect">
            <a:avLst/>
          </a:prstGeom>
        </p:spPr>
      </p:pic>
      <p:sp>
        <p:nvSpPr>
          <p:cNvPr id="9" name="Text 5"/>
          <p:cNvSpPr/>
          <p:nvPr/>
        </p:nvSpPr>
        <p:spPr>
          <a:xfrm>
            <a:off x="1371600" y="3090672"/>
            <a:ext cx="4572000" cy="365760"/>
          </a:xfrm>
          <a:prstGeom prst="rect">
            <a:avLst/>
          </a:prstGeom>
          <a:noFill/>
          <a:ln/>
        </p:spPr>
        <p:txBody>
          <a:bodyPr wrap="square" lIns="0" tIns="0" rIns="0" bIns="0" rtlCol="0" anchor="ctr"/>
          <a:lstStyle/>
          <a:p>
            <a:pPr indent="0" marL="0">
              <a:buNone/>
            </a:pPr>
            <a:r>
              <a:rPr lang="en-US" sz="1700" b="1" dirty="0">
                <a:solidFill>
                  <a:srgbClr val="0A1F3F"/>
                </a:solidFill>
                <a:latin typeface="Calibri" pitchFamily="34" charset="0"/>
                <a:ea typeface="Calibri" pitchFamily="34" charset="-122"/>
                <a:cs typeface="Calibri" pitchFamily="34" charset="-120"/>
              </a:rPr>
              <a:t>Ask in plain language</a:t>
            </a:r>
            <a:endParaRPr lang="en-US" sz="1700" dirty="0"/>
          </a:p>
        </p:txBody>
      </p:sp>
      <p:sp>
        <p:nvSpPr>
          <p:cNvPr id="10" name="Text 6"/>
          <p:cNvSpPr/>
          <p:nvPr/>
        </p:nvSpPr>
        <p:spPr>
          <a:xfrm>
            <a:off x="1371600" y="3456432"/>
            <a:ext cx="4572000" cy="457200"/>
          </a:xfrm>
          <a:prstGeom prst="rect">
            <a:avLst/>
          </a:prstGeom>
          <a:noFill/>
          <a:ln/>
        </p:spPr>
        <p:txBody>
          <a:bodyPr wrap="square" lIns="0" tIns="0" rIns="0" bIns="0" rtlCol="0" anchor="ctr"/>
          <a:lstStyle/>
          <a:p>
            <a:pPr indent="0" marL="0">
              <a:buNone/>
            </a:pPr>
            <a:r>
              <a:rPr lang="en-US" sz="1300" i="1" dirty="0">
                <a:solidFill>
                  <a:srgbClr val="5A6B85"/>
                </a:solidFill>
                <a:latin typeface="Calibri" pitchFamily="34" charset="0"/>
                <a:ea typeface="Calibri" pitchFamily="34" charset="-122"/>
                <a:cs typeface="Calibri" pitchFamily="34" charset="-120"/>
              </a:rPr>
              <a:t>"Which product lost margin last quarter?"</a:t>
            </a:r>
            <a:endParaRPr lang="en-US" sz="1300" dirty="0"/>
          </a:p>
        </p:txBody>
      </p:sp>
      <p:sp>
        <p:nvSpPr>
          <p:cNvPr id="11" name="Shape 7"/>
          <p:cNvSpPr/>
          <p:nvPr/>
        </p:nvSpPr>
        <p:spPr>
          <a:xfrm>
            <a:off x="548640" y="4160520"/>
            <a:ext cx="640080" cy="640080"/>
          </a:xfrm>
          <a:prstGeom prst="ellipse">
            <a:avLst/>
          </a:prstGeom>
          <a:solidFill>
            <a:srgbClr val="E8F1FA"/>
          </a:solidFill>
          <a:ln/>
        </p:spPr>
      </p:sp>
      <p:pic>
        <p:nvPicPr>
          <p:cNvPr id="12" name="Image 2" descr="preencoded.png">    </p:cNvPr>
          <p:cNvPicPr>
            <a:picLocks noChangeAspect="1"/>
          </p:cNvPicPr>
          <p:nvPr/>
        </p:nvPicPr>
        <p:blipFill>
          <a:blip r:embed="rId3"/>
          <a:stretch>
            <a:fillRect/>
          </a:stretch>
        </p:blipFill>
        <p:spPr>
          <a:xfrm>
            <a:off x="694944" y="4297680"/>
            <a:ext cx="365760" cy="365760"/>
          </a:xfrm>
          <a:prstGeom prst="rect">
            <a:avLst/>
          </a:prstGeom>
        </p:spPr>
      </p:pic>
      <p:sp>
        <p:nvSpPr>
          <p:cNvPr id="13" name="Text 8"/>
          <p:cNvSpPr/>
          <p:nvPr/>
        </p:nvSpPr>
        <p:spPr>
          <a:xfrm>
            <a:off x="1371600" y="4142232"/>
            <a:ext cx="4572000" cy="365760"/>
          </a:xfrm>
          <a:prstGeom prst="rect">
            <a:avLst/>
          </a:prstGeom>
          <a:noFill/>
          <a:ln/>
        </p:spPr>
        <p:txBody>
          <a:bodyPr wrap="square" lIns="0" tIns="0" rIns="0" bIns="0" rtlCol="0" anchor="ctr"/>
          <a:lstStyle/>
          <a:p>
            <a:pPr indent="0" marL="0">
              <a:buNone/>
            </a:pPr>
            <a:r>
              <a:rPr lang="en-US" sz="1700" b="1" dirty="0">
                <a:solidFill>
                  <a:srgbClr val="0A1F3F"/>
                </a:solidFill>
                <a:latin typeface="Calibri" pitchFamily="34" charset="0"/>
                <a:ea typeface="Calibri" pitchFamily="34" charset="-122"/>
                <a:cs typeface="Calibri" pitchFamily="34" charset="-120"/>
              </a:rPr>
              <a:t>See the story in numbers</a:t>
            </a:r>
            <a:endParaRPr lang="en-US" sz="1700" dirty="0"/>
          </a:p>
        </p:txBody>
      </p:sp>
      <p:sp>
        <p:nvSpPr>
          <p:cNvPr id="14" name="Text 9"/>
          <p:cNvSpPr/>
          <p:nvPr/>
        </p:nvSpPr>
        <p:spPr>
          <a:xfrm>
            <a:off x="1371600" y="4507992"/>
            <a:ext cx="4572000" cy="457200"/>
          </a:xfrm>
          <a:prstGeom prst="rect">
            <a:avLst/>
          </a:prstGeom>
          <a:noFill/>
          <a:ln/>
        </p:spPr>
        <p:txBody>
          <a:bodyPr wrap="square" lIns="0" tIns="0" rIns="0" bIns="0" rtlCol="0" anchor="ctr"/>
          <a:lstStyle/>
          <a:p>
            <a:pPr indent="0" marL="0">
              <a:buNone/>
            </a:pPr>
            <a:r>
              <a:rPr lang="en-US" sz="1300" i="1" dirty="0">
                <a:solidFill>
                  <a:srgbClr val="5A6B85"/>
                </a:solidFill>
                <a:latin typeface="Calibri" pitchFamily="34" charset="0"/>
                <a:ea typeface="Calibri" pitchFamily="34" charset="-122"/>
                <a:cs typeface="Calibri" pitchFamily="34" charset="-120"/>
              </a:rPr>
              <a:t>Charts, tables, and clear answers — instantly.</a:t>
            </a:r>
            <a:endParaRPr lang="en-US" sz="1300" dirty="0"/>
          </a:p>
        </p:txBody>
      </p:sp>
      <p:sp>
        <p:nvSpPr>
          <p:cNvPr id="15" name="Shape 10"/>
          <p:cNvSpPr/>
          <p:nvPr/>
        </p:nvSpPr>
        <p:spPr>
          <a:xfrm>
            <a:off x="548640" y="5212080"/>
            <a:ext cx="640080" cy="640080"/>
          </a:xfrm>
          <a:prstGeom prst="ellipse">
            <a:avLst/>
          </a:prstGeom>
          <a:solidFill>
            <a:srgbClr val="E8F1FA"/>
          </a:solidFill>
          <a:ln/>
        </p:spPr>
      </p:sp>
      <p:pic>
        <p:nvPicPr>
          <p:cNvPr id="16" name="Image 3" descr="preencoded.png">    </p:cNvPr>
          <p:cNvPicPr>
            <a:picLocks noChangeAspect="1"/>
          </p:cNvPicPr>
          <p:nvPr/>
        </p:nvPicPr>
        <p:blipFill>
          <a:blip r:embed="rId4"/>
          <a:stretch>
            <a:fillRect/>
          </a:stretch>
        </p:blipFill>
        <p:spPr>
          <a:xfrm>
            <a:off x="694944" y="5349240"/>
            <a:ext cx="365760" cy="365760"/>
          </a:xfrm>
          <a:prstGeom prst="rect">
            <a:avLst/>
          </a:prstGeom>
        </p:spPr>
      </p:pic>
      <p:sp>
        <p:nvSpPr>
          <p:cNvPr id="17" name="Text 11"/>
          <p:cNvSpPr/>
          <p:nvPr/>
        </p:nvSpPr>
        <p:spPr>
          <a:xfrm>
            <a:off x="1371600" y="5193792"/>
            <a:ext cx="4572000" cy="365760"/>
          </a:xfrm>
          <a:prstGeom prst="rect">
            <a:avLst/>
          </a:prstGeom>
          <a:noFill/>
          <a:ln/>
        </p:spPr>
        <p:txBody>
          <a:bodyPr wrap="square" lIns="0" tIns="0" rIns="0" bIns="0" rtlCol="0" anchor="ctr"/>
          <a:lstStyle/>
          <a:p>
            <a:pPr indent="0" marL="0">
              <a:buNone/>
            </a:pPr>
            <a:r>
              <a:rPr lang="en-US" sz="1700" b="1" dirty="0">
                <a:solidFill>
                  <a:srgbClr val="0A1F3F"/>
                </a:solidFill>
                <a:latin typeface="Calibri" pitchFamily="34" charset="0"/>
                <a:ea typeface="Calibri" pitchFamily="34" charset="-122"/>
                <a:cs typeface="Calibri" pitchFamily="34" charset="-120"/>
              </a:rPr>
              <a:t>Anyone on the team can use it</a:t>
            </a:r>
            <a:endParaRPr lang="en-US" sz="1700" dirty="0"/>
          </a:p>
        </p:txBody>
      </p:sp>
      <p:sp>
        <p:nvSpPr>
          <p:cNvPr id="18" name="Text 12"/>
          <p:cNvSpPr/>
          <p:nvPr/>
        </p:nvSpPr>
        <p:spPr>
          <a:xfrm>
            <a:off x="1371600" y="5559552"/>
            <a:ext cx="4572000" cy="457200"/>
          </a:xfrm>
          <a:prstGeom prst="rect">
            <a:avLst/>
          </a:prstGeom>
          <a:noFill/>
          <a:ln/>
        </p:spPr>
        <p:txBody>
          <a:bodyPr wrap="square" lIns="0" tIns="0" rIns="0" bIns="0" rtlCol="0" anchor="ctr"/>
          <a:lstStyle/>
          <a:p>
            <a:pPr indent="0" marL="0">
              <a:buNone/>
            </a:pPr>
            <a:r>
              <a:rPr lang="en-US" sz="1300" i="1" dirty="0">
                <a:solidFill>
                  <a:srgbClr val="5A6B85"/>
                </a:solidFill>
                <a:latin typeface="Calibri" pitchFamily="34" charset="0"/>
                <a:ea typeface="Calibri" pitchFamily="34" charset="-122"/>
                <a:cs typeface="Calibri" pitchFamily="34" charset="-120"/>
              </a:rPr>
              <a:t>No formulas, no training, no IT ticket.</a:t>
            </a:r>
            <a:endParaRPr lang="en-US" sz="1300" dirty="0"/>
          </a:p>
        </p:txBody>
      </p:sp>
      <p:sp>
        <p:nvSpPr>
          <p:cNvPr id="19" name="Shape 13"/>
          <p:cNvSpPr/>
          <p:nvPr/>
        </p:nvSpPr>
        <p:spPr>
          <a:xfrm>
            <a:off x="6675120" y="2880360"/>
            <a:ext cx="5074920" cy="3520440"/>
          </a:xfrm>
          <a:prstGeom prst="rect">
            <a:avLst/>
          </a:prstGeom>
          <a:solidFill>
            <a:srgbClr val="FFFFFF"/>
          </a:solidFill>
          <a:ln w="12700">
            <a:solidFill>
              <a:srgbClr val="E1E8F2"/>
            </a:solidFill>
            <a:prstDash val="solid"/>
          </a:ln>
          <a:effectLst>
            <a:outerShdw sx="100000" sy="100000" kx="0" ky="0" algn="bl" rotWithShape="0" blurRad="190500" dist="50800" dir="5400000">
              <a:srgbClr val="000000">
                <a:alpha val="10000"/>
              </a:srgbClr>
            </a:outerShdw>
          </a:effectLst>
        </p:spPr>
      </p:sp>
      <p:sp>
        <p:nvSpPr>
          <p:cNvPr id="20" name="Shape 14"/>
          <p:cNvSpPr/>
          <p:nvPr/>
        </p:nvSpPr>
        <p:spPr>
          <a:xfrm>
            <a:off x="6675120" y="2880360"/>
            <a:ext cx="5074920" cy="320040"/>
          </a:xfrm>
          <a:prstGeom prst="rect">
            <a:avLst/>
          </a:prstGeom>
          <a:solidFill>
            <a:srgbClr val="F4F7FB"/>
          </a:solidFill>
          <a:ln/>
        </p:spPr>
      </p:sp>
      <p:sp>
        <p:nvSpPr>
          <p:cNvPr id="21" name="Shape 15"/>
          <p:cNvSpPr/>
          <p:nvPr/>
        </p:nvSpPr>
        <p:spPr>
          <a:xfrm>
            <a:off x="6784848" y="2976372"/>
            <a:ext cx="109728" cy="109728"/>
          </a:xfrm>
          <a:prstGeom prst="ellipse">
            <a:avLst/>
          </a:prstGeom>
          <a:solidFill>
            <a:srgbClr val="EF4444"/>
          </a:solidFill>
          <a:ln/>
        </p:spPr>
      </p:sp>
      <p:sp>
        <p:nvSpPr>
          <p:cNvPr id="22" name="Shape 16"/>
          <p:cNvSpPr/>
          <p:nvPr/>
        </p:nvSpPr>
        <p:spPr>
          <a:xfrm>
            <a:off x="6949440" y="2976372"/>
            <a:ext cx="109728" cy="109728"/>
          </a:xfrm>
          <a:prstGeom prst="ellipse">
            <a:avLst/>
          </a:prstGeom>
          <a:solidFill>
            <a:srgbClr val="F59E0B"/>
          </a:solidFill>
          <a:ln/>
        </p:spPr>
      </p:sp>
      <p:sp>
        <p:nvSpPr>
          <p:cNvPr id="23" name="Shape 17"/>
          <p:cNvSpPr/>
          <p:nvPr/>
        </p:nvSpPr>
        <p:spPr>
          <a:xfrm>
            <a:off x="7114032" y="2976372"/>
            <a:ext cx="109728" cy="109728"/>
          </a:xfrm>
          <a:prstGeom prst="ellipse">
            <a:avLst/>
          </a:prstGeom>
          <a:solidFill>
            <a:srgbClr val="10B981"/>
          </a:solidFill>
          <a:ln/>
        </p:spPr>
      </p:sp>
      <p:sp>
        <p:nvSpPr>
          <p:cNvPr id="24" name="Text 18"/>
          <p:cNvSpPr/>
          <p:nvPr/>
        </p:nvSpPr>
        <p:spPr>
          <a:xfrm>
            <a:off x="7406640" y="2880360"/>
            <a:ext cx="2743200" cy="320040"/>
          </a:xfrm>
          <a:prstGeom prst="rect">
            <a:avLst/>
          </a:prstGeom>
          <a:noFill/>
          <a:ln/>
        </p:spPr>
        <p:txBody>
          <a:bodyPr wrap="square" lIns="0" tIns="0" rIns="0" bIns="0" rtlCol="0" anchor="ctr"/>
          <a:lstStyle/>
          <a:p>
            <a:pPr indent="0" marL="0">
              <a:buNone/>
            </a:pPr>
            <a:r>
              <a:rPr lang="en-US" sz="1000" dirty="0">
                <a:solidFill>
                  <a:srgbClr val="5A6B85"/>
                </a:solidFill>
                <a:latin typeface="Calibri" pitchFamily="34" charset="0"/>
                <a:ea typeface="Calibri" pitchFamily="34" charset="-122"/>
                <a:cs typeface="Calibri" pitchFamily="34" charset="-120"/>
              </a:rPr>
              <a:t>sales_q3.xlsx</a:t>
            </a:r>
            <a:endParaRPr lang="en-US" sz="1000" dirty="0"/>
          </a:p>
        </p:txBody>
      </p:sp>
      <p:sp>
        <p:nvSpPr>
          <p:cNvPr id="25" name="Shape 19"/>
          <p:cNvSpPr/>
          <p:nvPr/>
        </p:nvSpPr>
        <p:spPr>
          <a:xfrm>
            <a:off x="8092440" y="3429000"/>
            <a:ext cx="3474720" cy="502920"/>
          </a:xfrm>
          <a:prstGeom prst="roundRect">
            <a:avLst>
              <a:gd name="adj" fmla="val 18182"/>
            </a:avLst>
          </a:prstGeom>
          <a:solidFill>
            <a:srgbClr val="1276C2"/>
          </a:solidFill>
          <a:ln/>
        </p:spPr>
      </p:sp>
      <p:sp>
        <p:nvSpPr>
          <p:cNvPr id="26" name="Text 20"/>
          <p:cNvSpPr/>
          <p:nvPr/>
        </p:nvSpPr>
        <p:spPr>
          <a:xfrm>
            <a:off x="8229600" y="3429000"/>
            <a:ext cx="3246120" cy="502920"/>
          </a:xfrm>
          <a:prstGeom prst="rect">
            <a:avLst/>
          </a:prstGeom>
          <a:noFill/>
          <a:ln/>
        </p:spPr>
        <p:txBody>
          <a:bodyPr wrap="square" lIns="0" tIns="0" rIns="0" bIns="0" rtlCol="0" anchor="ctr"/>
          <a:lstStyle/>
          <a:p>
            <a:pPr indent="0" marL="0">
              <a:buNone/>
            </a:pPr>
            <a:r>
              <a:rPr lang="en-US" sz="1100" dirty="0">
                <a:solidFill>
                  <a:srgbClr val="FFFFFF"/>
                </a:solidFill>
                <a:latin typeface="Calibri" pitchFamily="34" charset="0"/>
                <a:ea typeface="Calibri" pitchFamily="34" charset="-122"/>
                <a:cs typeface="Calibri" pitchFamily="34" charset="-120"/>
              </a:rPr>
              <a:t>Which region grew fastest last quarter?</a:t>
            </a:r>
            <a:endParaRPr lang="en-US" sz="1100" dirty="0"/>
          </a:p>
        </p:txBody>
      </p:sp>
      <p:sp>
        <p:nvSpPr>
          <p:cNvPr id="27" name="Shape 21"/>
          <p:cNvSpPr/>
          <p:nvPr/>
        </p:nvSpPr>
        <p:spPr>
          <a:xfrm>
            <a:off x="6858000" y="4114800"/>
            <a:ext cx="4709160" cy="2057400"/>
          </a:xfrm>
          <a:prstGeom prst="roundRect">
            <a:avLst>
              <a:gd name="adj" fmla="val 4444"/>
            </a:avLst>
          </a:prstGeom>
          <a:solidFill>
            <a:srgbClr val="F4F7FB"/>
          </a:solidFill>
          <a:ln/>
        </p:spPr>
      </p:sp>
      <p:graphicFrame>
        <p:nvGraphicFramePr>
          <p:cNvPr id="28" name="Chart 0" descr=""/>
          <p:cNvGraphicFramePr/>
          <p:nvPr/>
        </p:nvGraphicFramePr>
        <p:xfrm>
          <a:off x="6995160" y="4251960"/>
          <a:ext cx="2194560" cy="1828800"/>
        </p:xfrm>
        <a:graphic xmlns:a="http://schemas.openxmlformats.org/drawingml/2006/main">
          <a:graphicData uri="http://schemas.openxmlformats.org/drawingml/2006/chart">
            <c:chart xmlns:c="http://schemas.openxmlformats.org/drawingml/2006/chart" r:id="rId5"/>
          </a:graphicData>
        </a:graphic>
      </p:graphicFrame>
      <p:sp>
        <p:nvSpPr>
          <p:cNvPr id="29" name="Text 22"/>
          <p:cNvSpPr/>
          <p:nvPr/>
        </p:nvSpPr>
        <p:spPr>
          <a:xfrm>
            <a:off x="9281160" y="4297680"/>
            <a:ext cx="2148840" cy="320040"/>
          </a:xfrm>
          <a:prstGeom prst="rect">
            <a:avLst/>
          </a:prstGeom>
          <a:noFill/>
          <a:ln/>
        </p:spPr>
        <p:txBody>
          <a:bodyPr wrap="square" lIns="0" tIns="0" rIns="0" bIns="0" rtlCol="0" anchor="ctr"/>
          <a:lstStyle/>
          <a:p>
            <a:pPr indent="0" marL="0">
              <a:buNone/>
            </a:pPr>
            <a:r>
              <a:rPr lang="en-US" sz="1300" b="1" dirty="0">
                <a:solidFill>
                  <a:srgbClr val="0A1F3F"/>
                </a:solidFill>
                <a:latin typeface="Calibri" pitchFamily="34" charset="0"/>
                <a:ea typeface="Calibri" pitchFamily="34" charset="-122"/>
                <a:cs typeface="Calibri" pitchFamily="34" charset="-120"/>
              </a:rPr>
              <a:t>APAC grew 42%</a:t>
            </a:r>
            <a:endParaRPr lang="en-US" sz="1300" dirty="0"/>
          </a:p>
        </p:txBody>
      </p:sp>
      <p:sp>
        <p:nvSpPr>
          <p:cNvPr id="30" name="Text 23"/>
          <p:cNvSpPr/>
          <p:nvPr/>
        </p:nvSpPr>
        <p:spPr>
          <a:xfrm>
            <a:off x="9281160" y="4617720"/>
            <a:ext cx="2148840" cy="1371600"/>
          </a:xfrm>
          <a:prstGeom prst="rect">
            <a:avLst/>
          </a:prstGeom>
          <a:noFill/>
          <a:ln/>
        </p:spPr>
        <p:txBody>
          <a:bodyPr wrap="square" lIns="0" tIns="0" rIns="0" bIns="0" rtlCol="0" anchor="ctr"/>
          <a:lstStyle/>
          <a:p>
            <a:pPr indent="0" marL="0">
              <a:buNone/>
            </a:pPr>
            <a:r>
              <a:rPr lang="en-US" sz="1000" dirty="0">
                <a:solidFill>
                  <a:srgbClr val="5A6B85"/>
                </a:solidFill>
                <a:latin typeface="Calibri" pitchFamily="34" charset="0"/>
                <a:ea typeface="Calibri" pitchFamily="34" charset="-122"/>
                <a:cs typeface="Calibri" pitchFamily="34" charset="-120"/>
              </a:rPr>
              <a:t>Driven by 3 new accounts in Singapore and a 28% lift in repeat orders from existing customers.</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real_wordmark_dark.png">    </p:cNvPr>
          <p:cNvPicPr>
            <a:picLocks noChangeAspect="1"/>
          </p:cNvPicPr>
          <p:nvPr/>
        </p:nvPicPr>
        <p:blipFill>
          <a:blip r:embed="rId1"/>
          <a:stretch>
            <a:fillRect/>
          </a:stretch>
        </p:blipFill>
        <p:spPr>
          <a:xfrm>
            <a:off x="10820095" y="320040"/>
            <a:ext cx="822960" cy="457200"/>
          </a:xfrm>
          <a:prstGeom prst="rect">
            <a:avLst/>
          </a:prstGeom>
        </p:spPr>
      </p:pic>
      <p:sp>
        <p:nvSpPr>
          <p:cNvPr id="3" name="Text 0"/>
          <p:cNvSpPr/>
          <p:nvPr/>
        </p:nvSpPr>
        <p:spPr>
          <a:xfrm>
            <a:off x="548640" y="6446520"/>
            <a:ext cx="1371600" cy="274320"/>
          </a:xfrm>
          <a:prstGeom prst="rect">
            <a:avLst/>
          </a:prstGeom>
          <a:noFill/>
          <a:ln/>
        </p:spPr>
        <p:txBody>
          <a:bodyPr wrap="square" lIns="0" tIns="0" rIns="0" bIns="0" rtlCol="0" anchor="ctr"/>
          <a:lstStyle/>
          <a:p>
            <a:pPr indent="0" marL="0">
              <a:buNone/>
            </a:pPr>
            <a:r>
              <a:rPr lang="en-US" sz="900" spc="300" kern="0" dirty="0">
                <a:solidFill>
                  <a:srgbClr val="8A9AB5"/>
                </a:solidFill>
                <a:latin typeface="Calibri" pitchFamily="34" charset="0"/>
                <a:ea typeface="Calibri" pitchFamily="34" charset="-122"/>
                <a:cs typeface="Calibri" pitchFamily="34" charset="-120"/>
              </a:rPr>
              <a:t>04 / 08</a:t>
            </a:r>
            <a:endParaRPr lang="en-US" sz="900" dirty="0"/>
          </a:p>
        </p:txBody>
      </p:sp>
      <p:sp>
        <p:nvSpPr>
          <p:cNvPr id="4" name="Text 1"/>
          <p:cNvSpPr/>
          <p:nvPr/>
        </p:nvSpPr>
        <p:spPr>
          <a:xfrm>
            <a:off x="548640" y="868680"/>
            <a:ext cx="7315200" cy="274320"/>
          </a:xfrm>
          <a:prstGeom prst="rect">
            <a:avLst/>
          </a:prstGeom>
          <a:noFill/>
          <a:ln/>
        </p:spPr>
        <p:txBody>
          <a:bodyPr wrap="square" lIns="0" tIns="0" rIns="0" bIns="0" rtlCol="0" anchor="ctr"/>
          <a:lstStyle/>
          <a:p>
            <a:pPr indent="0" marL="0">
              <a:buNone/>
            </a:pPr>
            <a:r>
              <a:rPr lang="en-US" sz="1100" b="1" spc="600" kern="0" dirty="0">
                <a:solidFill>
                  <a:srgbClr val="1276C2"/>
                </a:solidFill>
                <a:latin typeface="Calibri" pitchFamily="34" charset="0"/>
                <a:ea typeface="Calibri" pitchFamily="34" charset="-122"/>
                <a:cs typeface="Calibri" pitchFamily="34" charset="-120"/>
              </a:rPr>
              <a:t>HOW IT WORKS</a:t>
            </a:r>
            <a:endParaRPr lang="en-US" sz="1100" dirty="0"/>
          </a:p>
        </p:txBody>
      </p:sp>
      <p:sp>
        <p:nvSpPr>
          <p:cNvPr id="5" name="Text 2"/>
          <p:cNvSpPr/>
          <p:nvPr/>
        </p:nvSpPr>
        <p:spPr>
          <a:xfrm>
            <a:off x="548640" y="1234440"/>
            <a:ext cx="11064240" cy="777240"/>
          </a:xfrm>
          <a:prstGeom prst="rect">
            <a:avLst/>
          </a:prstGeom>
          <a:noFill/>
          <a:ln/>
        </p:spPr>
        <p:txBody>
          <a:bodyPr wrap="square" lIns="0" tIns="0" rIns="0" bIns="0" rtlCol="0" anchor="ctr"/>
          <a:lstStyle/>
          <a:p>
            <a:pPr indent="0" marL="0">
              <a:buNone/>
            </a:pPr>
            <a:r>
              <a:rPr lang="en-US" sz="3200" b="1" dirty="0">
                <a:solidFill>
                  <a:srgbClr val="0A1F3F"/>
                </a:solidFill>
                <a:latin typeface="Calibri" pitchFamily="34" charset="0"/>
                <a:ea typeface="Calibri" pitchFamily="34" charset="-122"/>
                <a:cs typeface="Calibri" pitchFamily="34" charset="-120"/>
              </a:rPr>
              <a:t>From data to insight in three steps.</a:t>
            </a:r>
            <a:endParaRPr lang="en-US" sz="3200" dirty="0"/>
          </a:p>
        </p:txBody>
      </p:sp>
      <p:sp>
        <p:nvSpPr>
          <p:cNvPr id="6" name="Text 3"/>
          <p:cNvSpPr/>
          <p:nvPr/>
        </p:nvSpPr>
        <p:spPr>
          <a:xfrm>
            <a:off x="548640" y="2103120"/>
            <a:ext cx="10515600" cy="411480"/>
          </a:xfrm>
          <a:prstGeom prst="rect">
            <a:avLst/>
          </a:prstGeom>
          <a:noFill/>
          <a:ln/>
        </p:spPr>
        <p:txBody>
          <a:bodyPr wrap="square" lIns="0" tIns="0" rIns="0" bIns="0" rtlCol="0" anchor="ctr"/>
          <a:lstStyle/>
          <a:p>
            <a:pPr indent="0" marL="0">
              <a:buNone/>
            </a:pPr>
            <a:r>
              <a:rPr lang="en-US" sz="1500" dirty="0">
                <a:solidFill>
                  <a:srgbClr val="5A6B85"/>
                </a:solidFill>
                <a:latin typeface="Calibri" pitchFamily="34" charset="0"/>
                <a:ea typeface="Calibri" pitchFamily="34" charset="-122"/>
                <a:cs typeface="Calibri" pitchFamily="34" charset="-120"/>
              </a:rPr>
              <a:t>Built for the people who run the business — not the IT team.</a:t>
            </a:r>
            <a:endParaRPr lang="en-US" sz="1500" dirty="0"/>
          </a:p>
        </p:txBody>
      </p:sp>
      <p:sp>
        <p:nvSpPr>
          <p:cNvPr id="7" name="Shape 4"/>
          <p:cNvSpPr/>
          <p:nvPr/>
        </p:nvSpPr>
        <p:spPr>
          <a:xfrm>
            <a:off x="838048" y="3108960"/>
            <a:ext cx="3291840" cy="3063240"/>
          </a:xfrm>
          <a:prstGeom prst="rect">
            <a:avLst/>
          </a:prstGeom>
          <a:solidFill>
            <a:srgbClr val="F4F7FB"/>
          </a:solidFill>
          <a:ln/>
        </p:spPr>
      </p:sp>
      <p:sp>
        <p:nvSpPr>
          <p:cNvPr id="8" name="Text 5"/>
          <p:cNvSpPr/>
          <p:nvPr/>
        </p:nvSpPr>
        <p:spPr>
          <a:xfrm>
            <a:off x="1066648" y="3273552"/>
            <a:ext cx="914400" cy="457200"/>
          </a:xfrm>
          <a:prstGeom prst="rect">
            <a:avLst/>
          </a:prstGeom>
          <a:noFill/>
          <a:ln/>
        </p:spPr>
        <p:txBody>
          <a:bodyPr wrap="square" lIns="0" tIns="0" rIns="0" bIns="0" rtlCol="0" anchor="ctr"/>
          <a:lstStyle/>
          <a:p>
            <a:pPr indent="0" marL="0">
              <a:buNone/>
            </a:pPr>
            <a:r>
              <a:rPr lang="en-US" sz="1600" b="1" spc="200" kern="0" dirty="0">
                <a:solidFill>
                  <a:srgbClr val="1276C2"/>
                </a:solidFill>
                <a:latin typeface="Calibri" pitchFamily="34" charset="0"/>
                <a:ea typeface="Calibri" pitchFamily="34" charset="-122"/>
                <a:cs typeface="Calibri" pitchFamily="34" charset="-120"/>
              </a:rPr>
              <a:t>01</a:t>
            </a:r>
            <a:endParaRPr lang="en-US" sz="1600" dirty="0"/>
          </a:p>
        </p:txBody>
      </p:sp>
      <p:sp>
        <p:nvSpPr>
          <p:cNvPr id="9" name="Shape 6"/>
          <p:cNvSpPr/>
          <p:nvPr/>
        </p:nvSpPr>
        <p:spPr>
          <a:xfrm>
            <a:off x="1981048" y="3886200"/>
            <a:ext cx="1005840" cy="1005840"/>
          </a:xfrm>
          <a:prstGeom prst="ellipse">
            <a:avLst/>
          </a:prstGeom>
          <a:solidFill>
            <a:srgbClr val="1276C2"/>
          </a:solidFill>
          <a:ln/>
        </p:spPr>
      </p:sp>
      <p:pic>
        <p:nvPicPr>
          <p:cNvPr id="10" name="Image 1" descr="preencoded.png">    </p:cNvPr>
          <p:cNvPicPr>
            <a:picLocks noChangeAspect="1"/>
          </p:cNvPicPr>
          <p:nvPr/>
        </p:nvPicPr>
        <p:blipFill>
          <a:blip r:embed="rId2"/>
          <a:stretch>
            <a:fillRect/>
          </a:stretch>
        </p:blipFill>
        <p:spPr>
          <a:xfrm>
            <a:off x="2232508" y="4142232"/>
            <a:ext cx="502920" cy="502920"/>
          </a:xfrm>
          <a:prstGeom prst="rect">
            <a:avLst/>
          </a:prstGeom>
        </p:spPr>
      </p:pic>
      <p:sp>
        <p:nvSpPr>
          <p:cNvPr id="11" name="Text 7"/>
          <p:cNvSpPr/>
          <p:nvPr/>
        </p:nvSpPr>
        <p:spPr>
          <a:xfrm>
            <a:off x="1020928" y="5074920"/>
            <a:ext cx="2926080" cy="457200"/>
          </a:xfrm>
          <a:prstGeom prst="rect">
            <a:avLst/>
          </a:prstGeom>
          <a:noFill/>
          <a:ln/>
        </p:spPr>
        <p:txBody>
          <a:bodyPr wrap="square" lIns="0" tIns="0" rIns="0" bIns="0" rtlCol="0" anchor="ctr"/>
          <a:lstStyle/>
          <a:p>
            <a:pPr algn="ctr" indent="0" marL="0">
              <a:buNone/>
            </a:pPr>
            <a:r>
              <a:rPr lang="en-US" sz="2200" b="1" dirty="0">
                <a:solidFill>
                  <a:srgbClr val="0A1F3F"/>
                </a:solidFill>
                <a:latin typeface="Calibri" pitchFamily="34" charset="0"/>
                <a:ea typeface="Calibri" pitchFamily="34" charset="-122"/>
                <a:cs typeface="Calibri" pitchFamily="34" charset="-120"/>
              </a:rPr>
              <a:t>Upload</a:t>
            </a:r>
            <a:endParaRPr lang="en-US" sz="2200" dirty="0"/>
          </a:p>
        </p:txBody>
      </p:sp>
      <p:sp>
        <p:nvSpPr>
          <p:cNvPr id="12" name="Text 8"/>
          <p:cNvSpPr/>
          <p:nvPr/>
        </p:nvSpPr>
        <p:spPr>
          <a:xfrm>
            <a:off x="1203808" y="5577840"/>
            <a:ext cx="2560320" cy="502920"/>
          </a:xfrm>
          <a:prstGeom prst="rect">
            <a:avLst/>
          </a:prstGeom>
          <a:noFill/>
          <a:ln/>
        </p:spPr>
        <p:txBody>
          <a:bodyPr wrap="square" lIns="0" tIns="0" rIns="0" bIns="0" rtlCol="0" anchor="ctr"/>
          <a:lstStyle/>
          <a:p>
            <a:pPr algn="ctr" indent="0" marL="0">
              <a:buNone/>
            </a:pPr>
            <a:r>
              <a:rPr lang="en-US" sz="1300" dirty="0">
                <a:solidFill>
                  <a:srgbClr val="5A6B85"/>
                </a:solidFill>
                <a:latin typeface="Calibri" pitchFamily="34" charset="0"/>
                <a:ea typeface="Calibri" pitchFamily="34" charset="-122"/>
                <a:cs typeface="Calibri" pitchFamily="34" charset="-120"/>
              </a:rPr>
              <a:t>Drop in Excel or CSV. Or connect to your database.</a:t>
            </a:r>
            <a:endParaRPr lang="en-US" sz="1300" dirty="0"/>
          </a:p>
        </p:txBody>
      </p:sp>
      <p:sp>
        <p:nvSpPr>
          <p:cNvPr id="13" name="Shape 9"/>
          <p:cNvSpPr/>
          <p:nvPr/>
        </p:nvSpPr>
        <p:spPr>
          <a:xfrm>
            <a:off x="4193896" y="4297680"/>
            <a:ext cx="201168" cy="274320"/>
          </a:xfrm>
          <a:prstGeom prst="chevron">
            <a:avLst/>
          </a:prstGeom>
          <a:solidFill>
            <a:srgbClr val="1276C2"/>
          </a:solidFill>
          <a:ln/>
        </p:spPr>
      </p:sp>
      <p:sp>
        <p:nvSpPr>
          <p:cNvPr id="14" name="Shape 10"/>
          <p:cNvSpPr/>
          <p:nvPr/>
        </p:nvSpPr>
        <p:spPr>
          <a:xfrm>
            <a:off x="4449928" y="3108960"/>
            <a:ext cx="3291840" cy="3063240"/>
          </a:xfrm>
          <a:prstGeom prst="rect">
            <a:avLst/>
          </a:prstGeom>
          <a:solidFill>
            <a:srgbClr val="F4F7FB"/>
          </a:solidFill>
          <a:ln/>
        </p:spPr>
      </p:sp>
      <p:sp>
        <p:nvSpPr>
          <p:cNvPr id="15" name="Text 11"/>
          <p:cNvSpPr/>
          <p:nvPr/>
        </p:nvSpPr>
        <p:spPr>
          <a:xfrm>
            <a:off x="4678528" y="3273552"/>
            <a:ext cx="914400" cy="457200"/>
          </a:xfrm>
          <a:prstGeom prst="rect">
            <a:avLst/>
          </a:prstGeom>
          <a:noFill/>
          <a:ln/>
        </p:spPr>
        <p:txBody>
          <a:bodyPr wrap="square" lIns="0" tIns="0" rIns="0" bIns="0" rtlCol="0" anchor="ctr"/>
          <a:lstStyle/>
          <a:p>
            <a:pPr indent="0" marL="0">
              <a:buNone/>
            </a:pPr>
            <a:r>
              <a:rPr lang="en-US" sz="1600" b="1" spc="200" kern="0" dirty="0">
                <a:solidFill>
                  <a:srgbClr val="1276C2"/>
                </a:solidFill>
                <a:latin typeface="Calibri" pitchFamily="34" charset="0"/>
                <a:ea typeface="Calibri" pitchFamily="34" charset="-122"/>
                <a:cs typeface="Calibri" pitchFamily="34" charset="-120"/>
              </a:rPr>
              <a:t>02</a:t>
            </a:r>
            <a:endParaRPr lang="en-US" sz="1600" dirty="0"/>
          </a:p>
        </p:txBody>
      </p:sp>
      <p:sp>
        <p:nvSpPr>
          <p:cNvPr id="16" name="Shape 12"/>
          <p:cNvSpPr/>
          <p:nvPr/>
        </p:nvSpPr>
        <p:spPr>
          <a:xfrm>
            <a:off x="5592928" y="3886200"/>
            <a:ext cx="1005840" cy="1005840"/>
          </a:xfrm>
          <a:prstGeom prst="ellipse">
            <a:avLst/>
          </a:prstGeom>
          <a:solidFill>
            <a:srgbClr val="1276C2"/>
          </a:solidFill>
          <a:ln/>
        </p:spPr>
      </p:sp>
      <p:pic>
        <p:nvPicPr>
          <p:cNvPr id="17" name="Image 2" descr="preencoded.png">    </p:cNvPr>
          <p:cNvPicPr>
            <a:picLocks noChangeAspect="1"/>
          </p:cNvPicPr>
          <p:nvPr/>
        </p:nvPicPr>
        <p:blipFill>
          <a:blip r:embed="rId3"/>
          <a:stretch>
            <a:fillRect/>
          </a:stretch>
        </p:blipFill>
        <p:spPr>
          <a:xfrm>
            <a:off x="5844388" y="4142232"/>
            <a:ext cx="502920" cy="502920"/>
          </a:xfrm>
          <a:prstGeom prst="rect">
            <a:avLst/>
          </a:prstGeom>
        </p:spPr>
      </p:pic>
      <p:sp>
        <p:nvSpPr>
          <p:cNvPr id="18" name="Text 13"/>
          <p:cNvSpPr/>
          <p:nvPr/>
        </p:nvSpPr>
        <p:spPr>
          <a:xfrm>
            <a:off x="4632808" y="5074920"/>
            <a:ext cx="2926080" cy="457200"/>
          </a:xfrm>
          <a:prstGeom prst="rect">
            <a:avLst/>
          </a:prstGeom>
          <a:noFill/>
          <a:ln/>
        </p:spPr>
        <p:txBody>
          <a:bodyPr wrap="square" lIns="0" tIns="0" rIns="0" bIns="0" rtlCol="0" anchor="ctr"/>
          <a:lstStyle/>
          <a:p>
            <a:pPr algn="ctr" indent="0" marL="0">
              <a:buNone/>
            </a:pPr>
            <a:r>
              <a:rPr lang="en-US" sz="2200" b="1" dirty="0">
                <a:solidFill>
                  <a:srgbClr val="0A1F3F"/>
                </a:solidFill>
                <a:latin typeface="Calibri" pitchFamily="34" charset="0"/>
                <a:ea typeface="Calibri" pitchFamily="34" charset="-122"/>
                <a:cs typeface="Calibri" pitchFamily="34" charset="-120"/>
              </a:rPr>
              <a:t>Ask</a:t>
            </a:r>
            <a:endParaRPr lang="en-US" sz="2200" dirty="0"/>
          </a:p>
        </p:txBody>
      </p:sp>
      <p:sp>
        <p:nvSpPr>
          <p:cNvPr id="19" name="Text 14"/>
          <p:cNvSpPr/>
          <p:nvPr/>
        </p:nvSpPr>
        <p:spPr>
          <a:xfrm>
            <a:off x="4815688" y="5577840"/>
            <a:ext cx="2560320" cy="502920"/>
          </a:xfrm>
          <a:prstGeom prst="rect">
            <a:avLst/>
          </a:prstGeom>
          <a:noFill/>
          <a:ln/>
        </p:spPr>
        <p:txBody>
          <a:bodyPr wrap="square" lIns="0" tIns="0" rIns="0" bIns="0" rtlCol="0" anchor="ctr"/>
          <a:lstStyle/>
          <a:p>
            <a:pPr algn="ctr" indent="0" marL="0">
              <a:buNone/>
            </a:pPr>
            <a:r>
              <a:rPr lang="en-US" sz="1300" dirty="0">
                <a:solidFill>
                  <a:srgbClr val="5A6B85"/>
                </a:solidFill>
                <a:latin typeface="Calibri" pitchFamily="34" charset="0"/>
                <a:ea typeface="Calibri" pitchFamily="34" charset="-122"/>
                <a:cs typeface="Calibri" pitchFamily="34" charset="-120"/>
              </a:rPr>
              <a:t>Type your question the way you'd ask a colleague.</a:t>
            </a:r>
            <a:endParaRPr lang="en-US" sz="1300" dirty="0"/>
          </a:p>
        </p:txBody>
      </p:sp>
      <p:sp>
        <p:nvSpPr>
          <p:cNvPr id="20" name="Shape 15"/>
          <p:cNvSpPr/>
          <p:nvPr/>
        </p:nvSpPr>
        <p:spPr>
          <a:xfrm>
            <a:off x="7805776" y="4297680"/>
            <a:ext cx="201168" cy="274320"/>
          </a:xfrm>
          <a:prstGeom prst="chevron">
            <a:avLst/>
          </a:prstGeom>
          <a:solidFill>
            <a:srgbClr val="1276C2"/>
          </a:solidFill>
          <a:ln/>
        </p:spPr>
      </p:sp>
      <p:sp>
        <p:nvSpPr>
          <p:cNvPr id="21" name="Shape 16"/>
          <p:cNvSpPr/>
          <p:nvPr/>
        </p:nvSpPr>
        <p:spPr>
          <a:xfrm>
            <a:off x="8061808" y="3108960"/>
            <a:ext cx="3291840" cy="3063240"/>
          </a:xfrm>
          <a:prstGeom prst="rect">
            <a:avLst/>
          </a:prstGeom>
          <a:solidFill>
            <a:srgbClr val="F4F7FB"/>
          </a:solidFill>
          <a:ln/>
        </p:spPr>
      </p:sp>
      <p:sp>
        <p:nvSpPr>
          <p:cNvPr id="22" name="Text 17"/>
          <p:cNvSpPr/>
          <p:nvPr/>
        </p:nvSpPr>
        <p:spPr>
          <a:xfrm>
            <a:off x="8290408" y="3273552"/>
            <a:ext cx="914400" cy="457200"/>
          </a:xfrm>
          <a:prstGeom prst="rect">
            <a:avLst/>
          </a:prstGeom>
          <a:noFill/>
          <a:ln/>
        </p:spPr>
        <p:txBody>
          <a:bodyPr wrap="square" lIns="0" tIns="0" rIns="0" bIns="0" rtlCol="0" anchor="ctr"/>
          <a:lstStyle/>
          <a:p>
            <a:pPr indent="0" marL="0">
              <a:buNone/>
            </a:pPr>
            <a:r>
              <a:rPr lang="en-US" sz="1600" b="1" spc="200" kern="0" dirty="0">
                <a:solidFill>
                  <a:srgbClr val="1276C2"/>
                </a:solidFill>
                <a:latin typeface="Calibri" pitchFamily="34" charset="0"/>
                <a:ea typeface="Calibri" pitchFamily="34" charset="-122"/>
                <a:cs typeface="Calibri" pitchFamily="34" charset="-120"/>
              </a:rPr>
              <a:t>03</a:t>
            </a:r>
            <a:endParaRPr lang="en-US" sz="1600" dirty="0"/>
          </a:p>
        </p:txBody>
      </p:sp>
      <p:sp>
        <p:nvSpPr>
          <p:cNvPr id="23" name="Shape 18"/>
          <p:cNvSpPr/>
          <p:nvPr/>
        </p:nvSpPr>
        <p:spPr>
          <a:xfrm>
            <a:off x="9204808" y="3886200"/>
            <a:ext cx="1005840" cy="1005840"/>
          </a:xfrm>
          <a:prstGeom prst="ellipse">
            <a:avLst/>
          </a:prstGeom>
          <a:solidFill>
            <a:srgbClr val="1276C2"/>
          </a:solidFill>
          <a:ln/>
        </p:spPr>
      </p:sp>
      <p:pic>
        <p:nvPicPr>
          <p:cNvPr id="24" name="Image 3" descr="preencoded.png">    </p:cNvPr>
          <p:cNvPicPr>
            <a:picLocks noChangeAspect="1"/>
          </p:cNvPicPr>
          <p:nvPr/>
        </p:nvPicPr>
        <p:blipFill>
          <a:blip r:embed="rId4"/>
          <a:stretch>
            <a:fillRect/>
          </a:stretch>
        </p:blipFill>
        <p:spPr>
          <a:xfrm>
            <a:off x="9456268" y="4142232"/>
            <a:ext cx="502920" cy="502920"/>
          </a:xfrm>
          <a:prstGeom prst="rect">
            <a:avLst/>
          </a:prstGeom>
        </p:spPr>
      </p:pic>
      <p:sp>
        <p:nvSpPr>
          <p:cNvPr id="25" name="Text 19"/>
          <p:cNvSpPr/>
          <p:nvPr/>
        </p:nvSpPr>
        <p:spPr>
          <a:xfrm>
            <a:off x="8244688" y="5074920"/>
            <a:ext cx="2926080" cy="457200"/>
          </a:xfrm>
          <a:prstGeom prst="rect">
            <a:avLst/>
          </a:prstGeom>
          <a:noFill/>
          <a:ln/>
        </p:spPr>
        <p:txBody>
          <a:bodyPr wrap="square" lIns="0" tIns="0" rIns="0" bIns="0" rtlCol="0" anchor="ctr"/>
          <a:lstStyle/>
          <a:p>
            <a:pPr algn="ctr" indent="0" marL="0">
              <a:buNone/>
            </a:pPr>
            <a:r>
              <a:rPr lang="en-US" sz="2200" b="1" dirty="0">
                <a:solidFill>
                  <a:srgbClr val="0A1F3F"/>
                </a:solidFill>
                <a:latin typeface="Calibri" pitchFamily="34" charset="0"/>
                <a:ea typeface="Calibri" pitchFamily="34" charset="-122"/>
                <a:cs typeface="Calibri" pitchFamily="34" charset="-120"/>
              </a:rPr>
              <a:t>Discover</a:t>
            </a:r>
            <a:endParaRPr lang="en-US" sz="2200" dirty="0"/>
          </a:p>
        </p:txBody>
      </p:sp>
      <p:sp>
        <p:nvSpPr>
          <p:cNvPr id="26" name="Text 20"/>
          <p:cNvSpPr/>
          <p:nvPr/>
        </p:nvSpPr>
        <p:spPr>
          <a:xfrm>
            <a:off x="8427568" y="5577840"/>
            <a:ext cx="2560320" cy="502920"/>
          </a:xfrm>
          <a:prstGeom prst="rect">
            <a:avLst/>
          </a:prstGeom>
          <a:noFill/>
          <a:ln/>
        </p:spPr>
        <p:txBody>
          <a:bodyPr wrap="square" lIns="0" tIns="0" rIns="0" bIns="0" rtlCol="0" anchor="ctr"/>
          <a:lstStyle/>
          <a:p>
            <a:pPr algn="ctr" indent="0" marL="0">
              <a:buNone/>
            </a:pPr>
            <a:r>
              <a:rPr lang="en-US" sz="1300" dirty="0">
                <a:solidFill>
                  <a:srgbClr val="5A6B85"/>
                </a:solidFill>
                <a:latin typeface="Calibri" pitchFamily="34" charset="0"/>
                <a:ea typeface="Calibri" pitchFamily="34" charset="-122"/>
                <a:cs typeface="Calibri" pitchFamily="34" charset="-120"/>
              </a:rPr>
              <a:t>Get charts, numbers, and clear answers — instantly.</a:t>
            </a:r>
            <a:endParaRPr lang="en-US" sz="1300" dirty="0"/>
          </a:p>
        </p:txBody>
      </p:sp>
      <p:sp>
        <p:nvSpPr>
          <p:cNvPr id="27" name="Shape 21"/>
          <p:cNvSpPr/>
          <p:nvPr/>
        </p:nvSpPr>
        <p:spPr>
          <a:xfrm>
            <a:off x="2743200" y="6355080"/>
            <a:ext cx="6705295" cy="457200"/>
          </a:xfrm>
          <a:prstGeom prst="roundRect">
            <a:avLst>
              <a:gd name="adj" fmla="val 12000"/>
            </a:avLst>
          </a:prstGeom>
          <a:solidFill>
            <a:srgbClr val="E8F1FA"/>
          </a:solidFill>
          <a:ln/>
        </p:spPr>
      </p:sp>
      <p:pic>
        <p:nvPicPr>
          <p:cNvPr id="28" name="Image 4" descr="preencoded.png">    </p:cNvPr>
          <p:cNvPicPr>
            <a:picLocks noChangeAspect="1"/>
          </p:cNvPicPr>
          <p:nvPr/>
        </p:nvPicPr>
        <p:blipFill>
          <a:blip r:embed="rId5"/>
          <a:stretch>
            <a:fillRect/>
          </a:stretch>
        </p:blipFill>
        <p:spPr>
          <a:xfrm>
            <a:off x="2971800" y="6446520"/>
            <a:ext cx="256032" cy="256032"/>
          </a:xfrm>
          <a:prstGeom prst="rect">
            <a:avLst/>
          </a:prstGeom>
        </p:spPr>
      </p:pic>
      <p:sp>
        <p:nvSpPr>
          <p:cNvPr id="29" name="Text 22"/>
          <p:cNvSpPr/>
          <p:nvPr/>
        </p:nvSpPr>
        <p:spPr>
          <a:xfrm>
            <a:off x="3337560" y="6355080"/>
            <a:ext cx="6110935" cy="457200"/>
          </a:xfrm>
          <a:prstGeom prst="rect">
            <a:avLst/>
          </a:prstGeom>
          <a:noFill/>
          <a:ln/>
        </p:spPr>
        <p:txBody>
          <a:bodyPr wrap="square" lIns="0" tIns="0" rIns="0" bIns="0" rtlCol="0" anchor="ctr"/>
          <a:lstStyle/>
          <a:p>
            <a:pPr indent="0" marL="0">
              <a:buNone/>
            </a:pPr>
            <a:r>
              <a:rPr lang="en-US" sz="1200" b="1" dirty="0">
                <a:solidFill>
                  <a:srgbClr val="1276C2"/>
                </a:solidFill>
                <a:latin typeface="Calibri" pitchFamily="34" charset="0"/>
                <a:ea typeface="Calibri" pitchFamily="34" charset="-122"/>
                <a:cs typeface="Calibri" pitchFamily="34" charset="-120"/>
              </a:rPr>
              <a:t>+ Optional: </a:t>
            </a:r>
            <a:pPr indent="0" marL="0">
              <a:buNone/>
            </a:pPr>
            <a:r>
              <a:rPr lang="en-US" sz="1200" dirty="0">
                <a:solidFill>
                  <a:srgbClr val="0A1F3F"/>
                </a:solidFill>
                <a:latin typeface="Calibri" pitchFamily="34" charset="0"/>
                <a:ea typeface="Calibri" pitchFamily="34" charset="-122"/>
                <a:cs typeface="Calibri" pitchFamily="34" charset="-120"/>
              </a:rPr>
              <a:t>share any analysis as a link, or export it as a slide deck.</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real_wordmark_dark.png">    </p:cNvPr>
          <p:cNvPicPr>
            <a:picLocks noChangeAspect="1"/>
          </p:cNvPicPr>
          <p:nvPr/>
        </p:nvPicPr>
        <p:blipFill>
          <a:blip r:embed="rId1"/>
          <a:stretch>
            <a:fillRect/>
          </a:stretch>
        </p:blipFill>
        <p:spPr>
          <a:xfrm>
            <a:off x="10820095" y="320040"/>
            <a:ext cx="822960" cy="457200"/>
          </a:xfrm>
          <a:prstGeom prst="rect">
            <a:avLst/>
          </a:prstGeom>
        </p:spPr>
      </p:pic>
      <p:sp>
        <p:nvSpPr>
          <p:cNvPr id="3" name="Text 0"/>
          <p:cNvSpPr/>
          <p:nvPr/>
        </p:nvSpPr>
        <p:spPr>
          <a:xfrm>
            <a:off x="548640" y="6446520"/>
            <a:ext cx="1371600" cy="274320"/>
          </a:xfrm>
          <a:prstGeom prst="rect">
            <a:avLst/>
          </a:prstGeom>
          <a:noFill/>
          <a:ln/>
        </p:spPr>
        <p:txBody>
          <a:bodyPr wrap="square" lIns="0" tIns="0" rIns="0" bIns="0" rtlCol="0" anchor="ctr"/>
          <a:lstStyle/>
          <a:p>
            <a:pPr indent="0" marL="0">
              <a:buNone/>
            </a:pPr>
            <a:r>
              <a:rPr lang="en-US" sz="900" spc="300" kern="0" dirty="0">
                <a:solidFill>
                  <a:srgbClr val="8A9AB5"/>
                </a:solidFill>
                <a:latin typeface="Calibri" pitchFamily="34" charset="0"/>
                <a:ea typeface="Calibri" pitchFamily="34" charset="-122"/>
                <a:cs typeface="Calibri" pitchFamily="34" charset="-120"/>
              </a:rPr>
              <a:t>05 / 08</a:t>
            </a:r>
            <a:endParaRPr lang="en-US" sz="900" dirty="0"/>
          </a:p>
        </p:txBody>
      </p:sp>
      <p:sp>
        <p:nvSpPr>
          <p:cNvPr id="4" name="Text 1"/>
          <p:cNvSpPr/>
          <p:nvPr/>
        </p:nvSpPr>
        <p:spPr>
          <a:xfrm>
            <a:off x="548640" y="868680"/>
            <a:ext cx="7315200" cy="274320"/>
          </a:xfrm>
          <a:prstGeom prst="rect">
            <a:avLst/>
          </a:prstGeom>
          <a:noFill/>
          <a:ln/>
        </p:spPr>
        <p:txBody>
          <a:bodyPr wrap="square" lIns="0" tIns="0" rIns="0" bIns="0" rtlCol="0" anchor="ctr"/>
          <a:lstStyle/>
          <a:p>
            <a:pPr indent="0" marL="0">
              <a:buNone/>
            </a:pPr>
            <a:r>
              <a:rPr lang="en-US" sz="1100" b="1" spc="600" kern="0" dirty="0">
                <a:solidFill>
                  <a:srgbClr val="1276C2"/>
                </a:solidFill>
                <a:latin typeface="Calibri" pitchFamily="34" charset="0"/>
                <a:ea typeface="Calibri" pitchFamily="34" charset="-122"/>
                <a:cs typeface="Calibri" pitchFamily="34" charset="-120"/>
              </a:rPr>
              <a:t>THE VALUE</a:t>
            </a:r>
            <a:endParaRPr lang="en-US" sz="1100" dirty="0"/>
          </a:p>
        </p:txBody>
      </p:sp>
      <p:sp>
        <p:nvSpPr>
          <p:cNvPr id="5" name="Text 2"/>
          <p:cNvSpPr/>
          <p:nvPr/>
        </p:nvSpPr>
        <p:spPr>
          <a:xfrm>
            <a:off x="548640" y="1234440"/>
            <a:ext cx="11064240" cy="777240"/>
          </a:xfrm>
          <a:prstGeom prst="rect">
            <a:avLst/>
          </a:prstGeom>
          <a:noFill/>
          <a:ln/>
        </p:spPr>
        <p:txBody>
          <a:bodyPr wrap="square" lIns="0" tIns="0" rIns="0" bIns="0" rtlCol="0" anchor="ctr"/>
          <a:lstStyle/>
          <a:p>
            <a:pPr indent="0" marL="0">
              <a:buNone/>
            </a:pPr>
            <a:r>
              <a:rPr lang="en-US" sz="3200" b="1" dirty="0">
                <a:solidFill>
                  <a:srgbClr val="0A1F3F"/>
                </a:solidFill>
                <a:latin typeface="Calibri" pitchFamily="34" charset="0"/>
                <a:ea typeface="Calibri" pitchFamily="34" charset="-122"/>
                <a:cs typeface="Calibri" pitchFamily="34" charset="-120"/>
              </a:rPr>
              <a:t>Senior-level analysis. Available to your whole team.</a:t>
            </a:r>
            <a:endParaRPr lang="en-US" sz="3200" dirty="0"/>
          </a:p>
        </p:txBody>
      </p:sp>
      <p:sp>
        <p:nvSpPr>
          <p:cNvPr id="6" name="Text 3"/>
          <p:cNvSpPr/>
          <p:nvPr/>
        </p:nvSpPr>
        <p:spPr>
          <a:xfrm>
            <a:off x="548640" y="2103120"/>
            <a:ext cx="10515600" cy="411480"/>
          </a:xfrm>
          <a:prstGeom prst="rect">
            <a:avLst/>
          </a:prstGeom>
          <a:noFill/>
          <a:ln/>
        </p:spPr>
        <p:txBody>
          <a:bodyPr wrap="square" lIns="0" tIns="0" rIns="0" bIns="0" rtlCol="0" anchor="ctr"/>
          <a:lstStyle/>
          <a:p>
            <a:pPr indent="0" marL="0">
              <a:buNone/>
            </a:pPr>
            <a:r>
              <a:rPr lang="en-US" sz="1500" dirty="0">
                <a:solidFill>
                  <a:srgbClr val="5A6B85"/>
                </a:solidFill>
                <a:latin typeface="Calibri" pitchFamily="34" charset="0"/>
                <a:ea typeface="Calibri" pitchFamily="34" charset="-122"/>
                <a:cs typeface="Calibri" pitchFamily="34" charset="-120"/>
              </a:rPr>
              <a:t>For less than the cost of a single junior analyst — your entire team gets a senior analyst on demand.</a:t>
            </a:r>
            <a:endParaRPr lang="en-US" sz="1500" dirty="0"/>
          </a:p>
        </p:txBody>
      </p:sp>
      <p:sp>
        <p:nvSpPr>
          <p:cNvPr id="7" name="Shape 4"/>
          <p:cNvSpPr/>
          <p:nvPr/>
        </p:nvSpPr>
        <p:spPr>
          <a:xfrm>
            <a:off x="563728" y="2926080"/>
            <a:ext cx="5394960" cy="3520440"/>
          </a:xfrm>
          <a:prstGeom prst="rect">
            <a:avLst/>
          </a:prstGeom>
          <a:solidFill>
            <a:srgbClr val="F4F7FB"/>
          </a:solidFill>
          <a:ln w="12700">
            <a:solidFill>
              <a:srgbClr val="E1E8F2"/>
            </a:solidFill>
            <a:prstDash val="solid"/>
          </a:ln>
        </p:spPr>
      </p:sp>
      <p:sp>
        <p:nvSpPr>
          <p:cNvPr id="8" name="Text 5"/>
          <p:cNvSpPr/>
          <p:nvPr/>
        </p:nvSpPr>
        <p:spPr>
          <a:xfrm>
            <a:off x="929488" y="3246120"/>
            <a:ext cx="4663440" cy="274320"/>
          </a:xfrm>
          <a:prstGeom prst="rect">
            <a:avLst/>
          </a:prstGeom>
          <a:noFill/>
          <a:ln/>
        </p:spPr>
        <p:txBody>
          <a:bodyPr wrap="square" lIns="0" tIns="0" rIns="0" bIns="0" rtlCol="0" anchor="ctr"/>
          <a:lstStyle/>
          <a:p>
            <a:pPr indent="0" marL="0">
              <a:buNone/>
            </a:pPr>
            <a:r>
              <a:rPr lang="en-US" sz="1100" b="1" spc="500" kern="0" dirty="0">
                <a:solidFill>
                  <a:srgbClr val="8A9AB5"/>
                </a:solidFill>
                <a:latin typeface="Calibri" pitchFamily="34" charset="0"/>
                <a:ea typeface="Calibri" pitchFamily="34" charset="-122"/>
                <a:cs typeface="Calibri" pitchFamily="34" charset="-120"/>
              </a:rPr>
              <a:t>THE OLD WAY</a:t>
            </a:r>
            <a:endParaRPr lang="en-US" sz="1100" dirty="0"/>
          </a:p>
        </p:txBody>
      </p:sp>
      <p:sp>
        <p:nvSpPr>
          <p:cNvPr id="9" name="Text 6"/>
          <p:cNvSpPr/>
          <p:nvPr/>
        </p:nvSpPr>
        <p:spPr>
          <a:xfrm>
            <a:off x="929488" y="3566160"/>
            <a:ext cx="4663440" cy="502920"/>
          </a:xfrm>
          <a:prstGeom prst="rect">
            <a:avLst/>
          </a:prstGeom>
          <a:noFill/>
          <a:ln/>
        </p:spPr>
        <p:txBody>
          <a:bodyPr wrap="square" lIns="0" tIns="0" rIns="0" bIns="0" rtlCol="0" anchor="ctr"/>
          <a:lstStyle/>
          <a:p>
            <a:pPr indent="0" marL="0">
              <a:buNone/>
            </a:pPr>
            <a:r>
              <a:rPr lang="en-US" sz="2600" b="1" dirty="0">
                <a:solidFill>
                  <a:srgbClr val="0A1F3F"/>
                </a:solidFill>
                <a:latin typeface="Calibri" pitchFamily="34" charset="0"/>
                <a:ea typeface="Calibri" pitchFamily="34" charset="-122"/>
                <a:cs typeface="Calibri" pitchFamily="34" charset="-120"/>
              </a:rPr>
              <a:t>One junior analyst</a:t>
            </a:r>
            <a:endParaRPr lang="en-US" sz="2600" dirty="0"/>
          </a:p>
        </p:txBody>
      </p:sp>
      <p:sp>
        <p:nvSpPr>
          <p:cNvPr id="10" name="Text 7"/>
          <p:cNvSpPr/>
          <p:nvPr/>
        </p:nvSpPr>
        <p:spPr>
          <a:xfrm>
            <a:off x="929488" y="4114800"/>
            <a:ext cx="4663440" cy="822960"/>
          </a:xfrm>
          <a:prstGeom prst="rect">
            <a:avLst/>
          </a:prstGeom>
          <a:noFill/>
          <a:ln/>
        </p:spPr>
        <p:txBody>
          <a:bodyPr wrap="square" lIns="0" tIns="0" rIns="0" bIns="0" rtlCol="0" anchor="ctr"/>
          <a:lstStyle/>
          <a:p>
            <a:pPr indent="0" marL="0">
              <a:buNone/>
            </a:pPr>
            <a:r>
              <a:rPr lang="en-US" sz="1400" dirty="0">
                <a:solidFill>
                  <a:srgbClr val="5A6B85"/>
                </a:solidFill>
                <a:latin typeface="Calibri" pitchFamily="34" charset="0"/>
                <a:ea typeface="Calibri" pitchFamily="34" charset="-122"/>
                <a:cs typeface="Calibri" pitchFamily="34" charset="-120"/>
              </a:rPr>
              <a:t>Limited capacity. Junior experience. One person to share across your whole company.</a:t>
            </a:r>
            <a:endParaRPr lang="en-US" sz="1400" dirty="0"/>
          </a:p>
        </p:txBody>
      </p:sp>
      <p:pic>
        <p:nvPicPr>
          <p:cNvPr id="11" name="Image 1" descr="preencoded.png">    </p:cNvPr>
          <p:cNvPicPr>
            <a:picLocks noChangeAspect="1"/>
          </p:cNvPicPr>
          <p:nvPr/>
        </p:nvPicPr>
        <p:blipFill>
          <a:blip r:embed="rId2"/>
          <a:stretch>
            <a:fillRect/>
          </a:stretch>
        </p:blipFill>
        <p:spPr>
          <a:xfrm>
            <a:off x="929488" y="5065776"/>
            <a:ext cx="164592" cy="164592"/>
          </a:xfrm>
          <a:prstGeom prst="rect">
            <a:avLst/>
          </a:prstGeom>
        </p:spPr>
      </p:pic>
      <p:sp>
        <p:nvSpPr>
          <p:cNvPr id="12" name="Text 8"/>
          <p:cNvSpPr/>
          <p:nvPr/>
        </p:nvSpPr>
        <p:spPr>
          <a:xfrm>
            <a:off x="1203808" y="5029200"/>
            <a:ext cx="4480560" cy="274320"/>
          </a:xfrm>
          <a:prstGeom prst="rect">
            <a:avLst/>
          </a:prstGeom>
          <a:noFill/>
          <a:ln/>
        </p:spPr>
        <p:txBody>
          <a:bodyPr wrap="square" lIns="0" tIns="0" rIns="0" bIns="0" rtlCol="0" anchor="ctr"/>
          <a:lstStyle/>
          <a:p>
            <a:pPr indent="0" marL="0">
              <a:buNone/>
            </a:pPr>
            <a:r>
              <a:rPr lang="en-US" sz="1300" dirty="0">
                <a:solidFill>
                  <a:srgbClr val="5A6B85"/>
                </a:solidFill>
                <a:latin typeface="Calibri" pitchFamily="34" charset="0"/>
                <a:ea typeface="Calibri" pitchFamily="34" charset="-122"/>
                <a:cs typeface="Calibri" pitchFamily="34" charset="-120"/>
              </a:rPr>
              <a:t>Reports take days, not seconds</a:t>
            </a:r>
            <a:endParaRPr lang="en-US" sz="1300" dirty="0"/>
          </a:p>
        </p:txBody>
      </p:sp>
      <p:pic>
        <p:nvPicPr>
          <p:cNvPr id="13" name="Image 2" descr="preencoded.png">    </p:cNvPr>
          <p:cNvPicPr>
            <a:picLocks noChangeAspect="1"/>
          </p:cNvPicPr>
          <p:nvPr/>
        </p:nvPicPr>
        <p:blipFill>
          <a:blip r:embed="rId3"/>
          <a:stretch>
            <a:fillRect/>
          </a:stretch>
        </p:blipFill>
        <p:spPr>
          <a:xfrm>
            <a:off x="929488" y="5376672"/>
            <a:ext cx="164592" cy="164592"/>
          </a:xfrm>
          <a:prstGeom prst="rect">
            <a:avLst/>
          </a:prstGeom>
        </p:spPr>
      </p:pic>
      <p:sp>
        <p:nvSpPr>
          <p:cNvPr id="14" name="Text 9"/>
          <p:cNvSpPr/>
          <p:nvPr/>
        </p:nvSpPr>
        <p:spPr>
          <a:xfrm>
            <a:off x="1203808" y="5340096"/>
            <a:ext cx="4480560" cy="274320"/>
          </a:xfrm>
          <a:prstGeom prst="rect">
            <a:avLst/>
          </a:prstGeom>
          <a:noFill/>
          <a:ln/>
        </p:spPr>
        <p:txBody>
          <a:bodyPr wrap="square" lIns="0" tIns="0" rIns="0" bIns="0" rtlCol="0" anchor="ctr"/>
          <a:lstStyle/>
          <a:p>
            <a:pPr indent="0" marL="0">
              <a:buNone/>
            </a:pPr>
            <a:r>
              <a:rPr lang="en-US" sz="1300" dirty="0">
                <a:solidFill>
                  <a:srgbClr val="5A6B85"/>
                </a:solidFill>
                <a:latin typeface="Calibri" pitchFamily="34" charset="0"/>
                <a:ea typeface="Calibri" pitchFamily="34" charset="-122"/>
                <a:cs typeface="Calibri" pitchFamily="34" charset="-120"/>
              </a:rPr>
              <a:t>One bottleneck for every team</a:t>
            </a:r>
            <a:endParaRPr lang="en-US" sz="1300" dirty="0"/>
          </a:p>
        </p:txBody>
      </p:sp>
      <p:pic>
        <p:nvPicPr>
          <p:cNvPr id="15" name="Image 3" descr="preencoded.png">    </p:cNvPr>
          <p:cNvPicPr>
            <a:picLocks noChangeAspect="1"/>
          </p:cNvPicPr>
          <p:nvPr/>
        </p:nvPicPr>
        <p:blipFill>
          <a:blip r:embed="rId4"/>
          <a:stretch>
            <a:fillRect/>
          </a:stretch>
        </p:blipFill>
        <p:spPr>
          <a:xfrm>
            <a:off x="929488" y="5687568"/>
            <a:ext cx="164592" cy="164592"/>
          </a:xfrm>
          <a:prstGeom prst="rect">
            <a:avLst/>
          </a:prstGeom>
        </p:spPr>
      </p:pic>
      <p:sp>
        <p:nvSpPr>
          <p:cNvPr id="16" name="Text 10"/>
          <p:cNvSpPr/>
          <p:nvPr/>
        </p:nvSpPr>
        <p:spPr>
          <a:xfrm>
            <a:off x="1203808" y="5650992"/>
            <a:ext cx="4480560" cy="274320"/>
          </a:xfrm>
          <a:prstGeom prst="rect">
            <a:avLst/>
          </a:prstGeom>
          <a:noFill/>
          <a:ln/>
        </p:spPr>
        <p:txBody>
          <a:bodyPr wrap="square" lIns="0" tIns="0" rIns="0" bIns="0" rtlCol="0" anchor="ctr"/>
          <a:lstStyle/>
          <a:p>
            <a:pPr indent="0" marL="0">
              <a:buNone/>
            </a:pPr>
            <a:r>
              <a:rPr lang="en-US" sz="1300" dirty="0">
                <a:solidFill>
                  <a:srgbClr val="5A6B85"/>
                </a:solidFill>
                <a:latin typeface="Calibri" pitchFamily="34" charset="0"/>
                <a:ea typeface="Calibri" pitchFamily="34" charset="-122"/>
                <a:cs typeface="Calibri" pitchFamily="34" charset="-120"/>
              </a:rPr>
              <a:t>Junior experience, junior insights</a:t>
            </a:r>
            <a:endParaRPr lang="en-US" sz="1300" dirty="0"/>
          </a:p>
        </p:txBody>
      </p:sp>
      <p:pic>
        <p:nvPicPr>
          <p:cNvPr id="17" name="Image 4" descr="preencoded.png">    </p:cNvPr>
          <p:cNvPicPr>
            <a:picLocks noChangeAspect="1"/>
          </p:cNvPicPr>
          <p:nvPr/>
        </p:nvPicPr>
        <p:blipFill>
          <a:blip r:embed="rId5"/>
          <a:stretch>
            <a:fillRect/>
          </a:stretch>
        </p:blipFill>
        <p:spPr>
          <a:xfrm>
            <a:off x="929488" y="5998464"/>
            <a:ext cx="164592" cy="164592"/>
          </a:xfrm>
          <a:prstGeom prst="rect">
            <a:avLst/>
          </a:prstGeom>
        </p:spPr>
      </p:pic>
      <p:sp>
        <p:nvSpPr>
          <p:cNvPr id="18" name="Text 11"/>
          <p:cNvSpPr/>
          <p:nvPr/>
        </p:nvSpPr>
        <p:spPr>
          <a:xfrm>
            <a:off x="1203808" y="5961888"/>
            <a:ext cx="4480560" cy="274320"/>
          </a:xfrm>
          <a:prstGeom prst="rect">
            <a:avLst/>
          </a:prstGeom>
          <a:noFill/>
          <a:ln/>
        </p:spPr>
        <p:txBody>
          <a:bodyPr wrap="square" lIns="0" tIns="0" rIns="0" bIns="0" rtlCol="0" anchor="ctr"/>
          <a:lstStyle/>
          <a:p>
            <a:pPr indent="0" marL="0">
              <a:buNone/>
            </a:pPr>
            <a:r>
              <a:rPr lang="en-US" sz="1300" dirty="0">
                <a:solidFill>
                  <a:srgbClr val="5A6B85"/>
                </a:solidFill>
                <a:latin typeface="Calibri" pitchFamily="34" charset="0"/>
                <a:ea typeface="Calibri" pitchFamily="34" charset="-122"/>
                <a:cs typeface="Calibri" pitchFamily="34" charset="-120"/>
              </a:rPr>
              <a:t>Out sick, on holiday, or off the clock</a:t>
            </a:r>
            <a:endParaRPr lang="en-US" sz="1300" dirty="0"/>
          </a:p>
        </p:txBody>
      </p:sp>
      <p:sp>
        <p:nvSpPr>
          <p:cNvPr id="19" name="Shape 12"/>
          <p:cNvSpPr/>
          <p:nvPr/>
        </p:nvSpPr>
        <p:spPr>
          <a:xfrm>
            <a:off x="6233008" y="2926080"/>
            <a:ext cx="5394960" cy="3520440"/>
          </a:xfrm>
          <a:prstGeom prst="rect">
            <a:avLst/>
          </a:prstGeom>
          <a:solidFill>
            <a:srgbClr val="FFFFFF"/>
          </a:solidFill>
          <a:ln w="25400">
            <a:solidFill>
              <a:srgbClr val="1276C2"/>
            </a:solidFill>
            <a:prstDash val="solid"/>
          </a:ln>
          <a:effectLst>
            <a:outerShdw sx="100000" sy="100000" kx="0" ky="0" algn="bl" rotWithShape="0" blurRad="228600" dist="63500" dir="5400000">
              <a:srgbClr val="1276C2">
                <a:alpha val="18000"/>
              </a:srgbClr>
            </a:outerShdw>
          </a:effectLst>
        </p:spPr>
      </p:sp>
      <p:sp>
        <p:nvSpPr>
          <p:cNvPr id="20" name="Shape 13"/>
          <p:cNvSpPr/>
          <p:nvPr/>
        </p:nvSpPr>
        <p:spPr>
          <a:xfrm>
            <a:off x="6233008" y="2926080"/>
            <a:ext cx="5394960" cy="73152"/>
          </a:xfrm>
          <a:prstGeom prst="rect">
            <a:avLst/>
          </a:prstGeom>
          <a:solidFill>
            <a:srgbClr val="1276C2"/>
          </a:solidFill>
          <a:ln/>
        </p:spPr>
      </p:sp>
      <p:sp>
        <p:nvSpPr>
          <p:cNvPr id="21" name="Shape 14"/>
          <p:cNvSpPr/>
          <p:nvPr/>
        </p:nvSpPr>
        <p:spPr>
          <a:xfrm>
            <a:off x="9159088" y="3218688"/>
            <a:ext cx="2286000" cy="365760"/>
          </a:xfrm>
          <a:prstGeom prst="roundRect">
            <a:avLst>
              <a:gd name="adj" fmla="val 12500"/>
            </a:avLst>
          </a:prstGeom>
          <a:solidFill>
            <a:srgbClr val="10B981"/>
          </a:solidFill>
          <a:ln/>
        </p:spPr>
      </p:sp>
      <p:sp>
        <p:nvSpPr>
          <p:cNvPr id="22" name="Text 15"/>
          <p:cNvSpPr/>
          <p:nvPr/>
        </p:nvSpPr>
        <p:spPr>
          <a:xfrm>
            <a:off x="9159088" y="3218688"/>
            <a:ext cx="2286000" cy="365760"/>
          </a:xfrm>
          <a:prstGeom prst="rect">
            <a:avLst/>
          </a:prstGeom>
          <a:noFill/>
          <a:ln/>
        </p:spPr>
        <p:txBody>
          <a:bodyPr wrap="square" lIns="0" tIns="0" rIns="0" bIns="0" rtlCol="0" anchor="ctr"/>
          <a:lstStyle/>
          <a:p>
            <a:pPr algn="ctr" indent="0" marL="0">
              <a:buNone/>
            </a:pPr>
            <a:r>
              <a:rPr lang="en-US" sz="1000" b="1" spc="300" kern="0" dirty="0">
                <a:solidFill>
                  <a:srgbClr val="FFFFFF"/>
                </a:solidFill>
                <a:latin typeface="Calibri" pitchFamily="34" charset="0"/>
                <a:ea typeface="Calibri" pitchFamily="34" charset="-122"/>
                <a:cs typeface="Calibri" pitchFamily="34" charset="-120"/>
              </a:rPr>
              <a:t>FOR YOUR WHOLE TEAM</a:t>
            </a:r>
            <a:endParaRPr lang="en-US" sz="1000" dirty="0"/>
          </a:p>
        </p:txBody>
      </p:sp>
      <p:sp>
        <p:nvSpPr>
          <p:cNvPr id="23" name="Text 16"/>
          <p:cNvSpPr/>
          <p:nvPr/>
        </p:nvSpPr>
        <p:spPr>
          <a:xfrm>
            <a:off x="6598768" y="3246120"/>
            <a:ext cx="4663440" cy="274320"/>
          </a:xfrm>
          <a:prstGeom prst="rect">
            <a:avLst/>
          </a:prstGeom>
          <a:noFill/>
          <a:ln/>
        </p:spPr>
        <p:txBody>
          <a:bodyPr wrap="square" lIns="0" tIns="0" rIns="0" bIns="0" rtlCol="0" anchor="ctr"/>
          <a:lstStyle/>
          <a:p>
            <a:pPr indent="0" marL="0">
              <a:buNone/>
            </a:pPr>
            <a:r>
              <a:rPr lang="en-US" sz="1100" b="1" spc="500" kern="0" dirty="0">
                <a:solidFill>
                  <a:srgbClr val="1276C2"/>
                </a:solidFill>
                <a:latin typeface="Calibri" pitchFamily="34" charset="0"/>
                <a:ea typeface="Calibri" pitchFamily="34" charset="-122"/>
                <a:cs typeface="Calibri" pitchFamily="34" charset="-120"/>
              </a:rPr>
              <a:t>THE NEW WAY</a:t>
            </a:r>
            <a:endParaRPr lang="en-US" sz="1100" dirty="0"/>
          </a:p>
        </p:txBody>
      </p:sp>
      <p:sp>
        <p:nvSpPr>
          <p:cNvPr id="24" name="Text 17"/>
          <p:cNvSpPr/>
          <p:nvPr/>
        </p:nvSpPr>
        <p:spPr>
          <a:xfrm>
            <a:off x="6598768" y="3566160"/>
            <a:ext cx="4663440" cy="502920"/>
          </a:xfrm>
          <a:prstGeom prst="rect">
            <a:avLst/>
          </a:prstGeom>
          <a:noFill/>
          <a:ln/>
        </p:spPr>
        <p:txBody>
          <a:bodyPr wrap="square" lIns="0" tIns="0" rIns="0" bIns="0" rtlCol="0" anchor="ctr"/>
          <a:lstStyle/>
          <a:p>
            <a:pPr indent="0" marL="0">
              <a:buNone/>
            </a:pPr>
            <a:r>
              <a:rPr lang="en-US" sz="2600" b="1" dirty="0">
                <a:solidFill>
                  <a:srgbClr val="0A1F3F"/>
                </a:solidFill>
                <a:latin typeface="Calibri" pitchFamily="34" charset="0"/>
                <a:ea typeface="Calibri" pitchFamily="34" charset="-122"/>
                <a:cs typeface="Calibri" pitchFamily="34" charset="-120"/>
              </a:rPr>
              <a:t>PowerDataChat</a:t>
            </a:r>
            <a:endParaRPr lang="en-US" sz="2600" dirty="0"/>
          </a:p>
        </p:txBody>
      </p:sp>
      <p:sp>
        <p:nvSpPr>
          <p:cNvPr id="25" name="Text 18"/>
          <p:cNvSpPr/>
          <p:nvPr/>
        </p:nvSpPr>
        <p:spPr>
          <a:xfrm>
            <a:off x="6598768" y="4114800"/>
            <a:ext cx="4663440" cy="822960"/>
          </a:xfrm>
          <a:prstGeom prst="rect">
            <a:avLst/>
          </a:prstGeom>
          <a:noFill/>
          <a:ln/>
        </p:spPr>
        <p:txBody>
          <a:bodyPr wrap="square" lIns="0" tIns="0" rIns="0" bIns="0" rtlCol="0" anchor="ctr"/>
          <a:lstStyle/>
          <a:p>
            <a:pPr indent="0" marL="0">
              <a:buNone/>
            </a:pPr>
            <a:r>
              <a:rPr lang="en-US" sz="1400" dirty="0">
                <a:solidFill>
                  <a:srgbClr val="5A6B85"/>
                </a:solidFill>
                <a:latin typeface="Calibri" pitchFamily="34" charset="0"/>
                <a:ea typeface="Calibri" pitchFamily="34" charset="-122"/>
                <a:cs typeface="Calibri" pitchFamily="34" charset="-120"/>
              </a:rPr>
              <a:t>Like having a team of senior analysts on call — for every employee, every day, around the clock.</a:t>
            </a:r>
            <a:endParaRPr lang="en-US" sz="1400" dirty="0"/>
          </a:p>
        </p:txBody>
      </p:sp>
      <p:pic>
        <p:nvPicPr>
          <p:cNvPr id="26" name="Image 5" descr="preencoded.png">    </p:cNvPr>
          <p:cNvPicPr>
            <a:picLocks noChangeAspect="1"/>
          </p:cNvPicPr>
          <p:nvPr/>
        </p:nvPicPr>
        <p:blipFill>
          <a:blip r:embed="rId6"/>
          <a:stretch>
            <a:fillRect/>
          </a:stretch>
        </p:blipFill>
        <p:spPr>
          <a:xfrm>
            <a:off x="6598768" y="5065776"/>
            <a:ext cx="164592" cy="164592"/>
          </a:xfrm>
          <a:prstGeom prst="rect">
            <a:avLst/>
          </a:prstGeom>
        </p:spPr>
      </p:pic>
      <p:sp>
        <p:nvSpPr>
          <p:cNvPr id="27" name="Text 19"/>
          <p:cNvSpPr/>
          <p:nvPr/>
        </p:nvSpPr>
        <p:spPr>
          <a:xfrm>
            <a:off x="6873088" y="5029200"/>
            <a:ext cx="448056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Answers in seconds, not days</a:t>
            </a:r>
            <a:endParaRPr lang="en-US" sz="1300" dirty="0"/>
          </a:p>
        </p:txBody>
      </p:sp>
      <p:pic>
        <p:nvPicPr>
          <p:cNvPr id="28" name="Image 6" descr="preencoded.png">    </p:cNvPr>
          <p:cNvPicPr>
            <a:picLocks noChangeAspect="1"/>
          </p:cNvPicPr>
          <p:nvPr/>
        </p:nvPicPr>
        <p:blipFill>
          <a:blip r:embed="rId7"/>
          <a:stretch>
            <a:fillRect/>
          </a:stretch>
        </p:blipFill>
        <p:spPr>
          <a:xfrm>
            <a:off x="6598768" y="5376672"/>
            <a:ext cx="164592" cy="164592"/>
          </a:xfrm>
          <a:prstGeom prst="rect">
            <a:avLst/>
          </a:prstGeom>
        </p:spPr>
      </p:pic>
      <p:sp>
        <p:nvSpPr>
          <p:cNvPr id="29" name="Text 20"/>
          <p:cNvSpPr/>
          <p:nvPr/>
        </p:nvSpPr>
        <p:spPr>
          <a:xfrm>
            <a:off x="6873088" y="5340096"/>
            <a:ext cx="448056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Every team self-serves at the same time</a:t>
            </a:r>
            <a:endParaRPr lang="en-US" sz="1300" dirty="0"/>
          </a:p>
        </p:txBody>
      </p:sp>
      <p:pic>
        <p:nvPicPr>
          <p:cNvPr id="30" name="Image 7" descr="preencoded.png">    </p:cNvPr>
          <p:cNvPicPr>
            <a:picLocks noChangeAspect="1"/>
          </p:cNvPicPr>
          <p:nvPr/>
        </p:nvPicPr>
        <p:blipFill>
          <a:blip r:embed="rId8"/>
          <a:stretch>
            <a:fillRect/>
          </a:stretch>
        </p:blipFill>
        <p:spPr>
          <a:xfrm>
            <a:off x="6598768" y="5687568"/>
            <a:ext cx="164592" cy="164592"/>
          </a:xfrm>
          <a:prstGeom prst="rect">
            <a:avLst/>
          </a:prstGeom>
        </p:spPr>
      </p:pic>
      <p:sp>
        <p:nvSpPr>
          <p:cNvPr id="31" name="Text 21"/>
          <p:cNvSpPr/>
          <p:nvPr/>
        </p:nvSpPr>
        <p:spPr>
          <a:xfrm>
            <a:off x="6873088" y="5650992"/>
            <a:ext cx="448056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Senior-level analysis, every single time</a:t>
            </a:r>
            <a:endParaRPr lang="en-US" sz="1300" dirty="0"/>
          </a:p>
        </p:txBody>
      </p:sp>
      <p:pic>
        <p:nvPicPr>
          <p:cNvPr id="32" name="Image 8" descr="preencoded.png">    </p:cNvPr>
          <p:cNvPicPr>
            <a:picLocks noChangeAspect="1"/>
          </p:cNvPicPr>
          <p:nvPr/>
        </p:nvPicPr>
        <p:blipFill>
          <a:blip r:embed="rId9"/>
          <a:stretch>
            <a:fillRect/>
          </a:stretch>
        </p:blipFill>
        <p:spPr>
          <a:xfrm>
            <a:off x="6598768" y="5998464"/>
            <a:ext cx="164592" cy="164592"/>
          </a:xfrm>
          <a:prstGeom prst="rect">
            <a:avLst/>
          </a:prstGeom>
        </p:spPr>
      </p:pic>
      <p:sp>
        <p:nvSpPr>
          <p:cNvPr id="33" name="Text 22"/>
          <p:cNvSpPr/>
          <p:nvPr/>
        </p:nvSpPr>
        <p:spPr>
          <a:xfrm>
            <a:off x="6873088" y="5961888"/>
            <a:ext cx="448056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Always on — 24/7, every day of the year</a:t>
            </a:r>
            <a:endParaRPr lang="en-US" sz="1300" dirty="0"/>
          </a:p>
        </p:txBody>
      </p:sp>
      <p:sp>
        <p:nvSpPr>
          <p:cNvPr id="34" name="Text 23"/>
          <p:cNvSpPr/>
          <p:nvPr/>
        </p:nvSpPr>
        <p:spPr>
          <a:xfrm>
            <a:off x="548640" y="6537960"/>
            <a:ext cx="11094415" cy="274320"/>
          </a:xfrm>
          <a:prstGeom prst="rect">
            <a:avLst/>
          </a:prstGeom>
          <a:noFill/>
          <a:ln/>
        </p:spPr>
        <p:txBody>
          <a:bodyPr wrap="square" lIns="0" tIns="0" rIns="0" bIns="0" rtlCol="0" anchor="ctr"/>
          <a:lstStyle/>
          <a:p>
            <a:pPr algn="ctr" indent="0" marL="0">
              <a:buNone/>
            </a:pPr>
            <a:r>
              <a:rPr lang="en-US" sz="1200" i="1" dirty="0">
                <a:solidFill>
                  <a:srgbClr val="8A9AB5"/>
                </a:solidFill>
                <a:latin typeface="Calibri" pitchFamily="34" charset="0"/>
                <a:ea typeface="Calibri" pitchFamily="34" charset="-122"/>
                <a:cs typeface="Calibri" pitchFamily="34" charset="-120"/>
              </a:rPr>
              <a:t>Pricing scales with your team. Get in touch for a quote.</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1E44"/>
        </a:solidFill>
      </p:bgPr>
    </p:bg>
    <p:spTree>
      <p:nvGrpSpPr>
        <p:cNvPr id="1" name=""/>
        <p:cNvGrpSpPr/>
        <p:nvPr/>
      </p:nvGrpSpPr>
      <p:grpSpPr>
        <a:xfrm>
          <a:off x="0" y="0"/>
          <a:ext cx="0" cy="0"/>
          <a:chOff x="0" y="0"/>
          <a:chExt cx="0" cy="0"/>
        </a:xfrm>
      </p:grpSpPr>
      <p:pic>
        <p:nvPicPr>
          <p:cNvPr id="2" name="Image 0" descr="real_wordmark_white.png">    </p:cNvPr>
          <p:cNvPicPr>
            <a:picLocks noChangeAspect="1"/>
          </p:cNvPicPr>
          <p:nvPr/>
        </p:nvPicPr>
        <p:blipFill>
          <a:blip r:embed="rId1"/>
          <a:stretch>
            <a:fillRect/>
          </a:stretch>
        </p:blipFill>
        <p:spPr>
          <a:xfrm>
            <a:off x="10820095" y="320040"/>
            <a:ext cx="822960" cy="457200"/>
          </a:xfrm>
          <a:prstGeom prst="rect">
            <a:avLst/>
          </a:prstGeom>
        </p:spPr>
      </p:pic>
      <p:sp>
        <p:nvSpPr>
          <p:cNvPr id="3" name="Text 0"/>
          <p:cNvSpPr/>
          <p:nvPr/>
        </p:nvSpPr>
        <p:spPr>
          <a:xfrm>
            <a:off x="548640" y="6446520"/>
            <a:ext cx="1371600" cy="274320"/>
          </a:xfrm>
          <a:prstGeom prst="rect">
            <a:avLst/>
          </a:prstGeom>
          <a:noFill/>
          <a:ln/>
        </p:spPr>
        <p:txBody>
          <a:bodyPr wrap="square" lIns="0" tIns="0" rIns="0" bIns="0" rtlCol="0" anchor="ctr"/>
          <a:lstStyle/>
          <a:p>
            <a:pPr indent="0" marL="0">
              <a:buNone/>
            </a:pPr>
            <a:r>
              <a:rPr lang="en-US" sz="900" spc="300" kern="0" dirty="0">
                <a:solidFill>
                  <a:srgbClr val="8FA3BE"/>
                </a:solidFill>
                <a:latin typeface="Calibri" pitchFamily="34" charset="0"/>
                <a:ea typeface="Calibri" pitchFamily="34" charset="-122"/>
                <a:cs typeface="Calibri" pitchFamily="34" charset="-120"/>
              </a:rPr>
              <a:t>06 / 08</a:t>
            </a:r>
            <a:endParaRPr lang="en-US" sz="900" dirty="0"/>
          </a:p>
        </p:txBody>
      </p:sp>
      <p:sp>
        <p:nvSpPr>
          <p:cNvPr id="4" name="Text 1"/>
          <p:cNvSpPr/>
          <p:nvPr/>
        </p:nvSpPr>
        <p:spPr>
          <a:xfrm>
            <a:off x="548640" y="868680"/>
            <a:ext cx="7315200" cy="274320"/>
          </a:xfrm>
          <a:prstGeom prst="rect">
            <a:avLst/>
          </a:prstGeom>
          <a:noFill/>
          <a:ln/>
        </p:spPr>
        <p:txBody>
          <a:bodyPr wrap="square" lIns="0" tIns="0" rIns="0" bIns="0" rtlCol="0" anchor="ctr"/>
          <a:lstStyle/>
          <a:p>
            <a:pPr indent="0" marL="0">
              <a:buNone/>
            </a:pPr>
            <a:r>
              <a:rPr lang="en-US" sz="1100" b="1" spc="600" kern="0" dirty="0">
                <a:solidFill>
                  <a:srgbClr val="00B8D9"/>
                </a:solidFill>
                <a:latin typeface="Calibri" pitchFamily="34" charset="0"/>
                <a:ea typeface="Calibri" pitchFamily="34" charset="-122"/>
                <a:cs typeface="Calibri" pitchFamily="34" charset="-120"/>
              </a:rPr>
              <a:t>BUILT FOR ENTERPRISE</a:t>
            </a:r>
            <a:endParaRPr lang="en-US" sz="1100" dirty="0"/>
          </a:p>
        </p:txBody>
      </p:sp>
      <p:sp>
        <p:nvSpPr>
          <p:cNvPr id="5" name="Text 2"/>
          <p:cNvSpPr/>
          <p:nvPr/>
        </p:nvSpPr>
        <p:spPr>
          <a:xfrm>
            <a:off x="548640" y="1234440"/>
            <a:ext cx="11064240" cy="777240"/>
          </a:xfrm>
          <a:prstGeom prst="rect">
            <a:avLst/>
          </a:prstGeom>
          <a:noFill/>
          <a:ln/>
        </p:spPr>
        <p:txBody>
          <a:bodyPr wrap="square" lIns="0" tIns="0" rIns="0" bIns="0" rtlCol="0" anchor="ctr"/>
          <a:lstStyle/>
          <a:p>
            <a:pPr indent="0" marL="0">
              <a:buNone/>
            </a:pPr>
            <a:r>
              <a:rPr lang="en-US" sz="3200" b="1" dirty="0">
                <a:solidFill>
                  <a:srgbClr val="FFFFFF"/>
                </a:solidFill>
                <a:latin typeface="Calibri" pitchFamily="34" charset="0"/>
                <a:ea typeface="Calibri" pitchFamily="34" charset="-122"/>
                <a:cs typeface="Calibri" pitchFamily="34" charset="-120"/>
              </a:rPr>
              <a:t>Your data never leaves. Your numbers are never made up.</a:t>
            </a:r>
            <a:endParaRPr lang="en-US" sz="3200" dirty="0"/>
          </a:p>
        </p:txBody>
      </p:sp>
      <p:sp>
        <p:nvSpPr>
          <p:cNvPr id="6" name="Text 3"/>
          <p:cNvSpPr/>
          <p:nvPr/>
        </p:nvSpPr>
        <p:spPr>
          <a:xfrm>
            <a:off x="548640" y="2103120"/>
            <a:ext cx="10515600" cy="411480"/>
          </a:xfrm>
          <a:prstGeom prst="rect">
            <a:avLst/>
          </a:prstGeom>
          <a:noFill/>
          <a:ln/>
        </p:spPr>
        <p:txBody>
          <a:bodyPr wrap="square" lIns="0" tIns="0" rIns="0" bIns="0" rtlCol="0" anchor="ctr"/>
          <a:lstStyle/>
          <a:p>
            <a:pPr indent="0" marL="0">
              <a:buNone/>
            </a:pPr>
            <a:r>
              <a:rPr lang="en-US" sz="1500" dirty="0">
                <a:solidFill>
                  <a:srgbClr val="B8C8DC"/>
                </a:solidFill>
                <a:latin typeface="Calibri" pitchFamily="34" charset="0"/>
                <a:ea typeface="Calibri" pitchFamily="34" charset="-122"/>
                <a:cs typeface="Calibri" pitchFamily="34" charset="-120"/>
              </a:rPr>
              <a:t>Two non-negotiables for enterprise analytics — handled by design.</a:t>
            </a:r>
            <a:endParaRPr lang="en-US" sz="1500" dirty="0"/>
          </a:p>
        </p:txBody>
      </p:sp>
      <p:sp>
        <p:nvSpPr>
          <p:cNvPr id="7" name="Shape 4"/>
          <p:cNvSpPr/>
          <p:nvPr/>
        </p:nvSpPr>
        <p:spPr>
          <a:xfrm>
            <a:off x="518008" y="2971800"/>
            <a:ext cx="5440680" cy="3246120"/>
          </a:xfrm>
          <a:prstGeom prst="rect">
            <a:avLst/>
          </a:prstGeom>
          <a:solidFill>
            <a:srgbClr val="0A2E5C"/>
          </a:solidFill>
          <a:ln w="12700">
            <a:solidFill>
              <a:srgbClr val="1F3F70"/>
            </a:solidFill>
            <a:prstDash val="solid"/>
          </a:ln>
        </p:spPr>
      </p:sp>
      <p:sp>
        <p:nvSpPr>
          <p:cNvPr id="8" name="Shape 5"/>
          <p:cNvSpPr/>
          <p:nvPr/>
        </p:nvSpPr>
        <p:spPr>
          <a:xfrm>
            <a:off x="518008" y="2971800"/>
            <a:ext cx="5440680" cy="73152"/>
          </a:xfrm>
          <a:prstGeom prst="rect">
            <a:avLst/>
          </a:prstGeom>
          <a:solidFill>
            <a:srgbClr val="00B8D9"/>
          </a:solidFill>
          <a:ln/>
        </p:spPr>
      </p:sp>
      <p:pic>
        <p:nvPicPr>
          <p:cNvPr id="9" name="Image 1" descr="preencoded.png">    </p:cNvPr>
          <p:cNvPicPr>
            <a:picLocks noChangeAspect="1"/>
          </p:cNvPicPr>
          <p:nvPr/>
        </p:nvPicPr>
        <p:blipFill>
          <a:blip r:embed="rId2"/>
          <a:stretch>
            <a:fillRect/>
          </a:stretch>
        </p:blipFill>
        <p:spPr>
          <a:xfrm>
            <a:off x="883768" y="3337560"/>
            <a:ext cx="502920" cy="502920"/>
          </a:xfrm>
          <a:prstGeom prst="rect">
            <a:avLst/>
          </a:prstGeom>
        </p:spPr>
      </p:pic>
      <p:sp>
        <p:nvSpPr>
          <p:cNvPr id="10" name="Text 6"/>
          <p:cNvSpPr/>
          <p:nvPr/>
        </p:nvSpPr>
        <p:spPr>
          <a:xfrm>
            <a:off x="1569568" y="3337560"/>
            <a:ext cx="4160520" cy="502920"/>
          </a:xfrm>
          <a:prstGeom prst="rect">
            <a:avLst/>
          </a:prstGeom>
          <a:noFill/>
          <a:ln/>
        </p:spPr>
        <p:txBody>
          <a:bodyPr wrap="square" lIns="0" tIns="0" rIns="0" bIns="0" rtlCol="0" anchor="ctr"/>
          <a:lstStyle/>
          <a:p>
            <a:pPr indent="0" marL="0">
              <a:buNone/>
            </a:pPr>
            <a:r>
              <a:rPr lang="en-US" sz="2100" b="1" dirty="0">
                <a:solidFill>
                  <a:srgbClr val="FFFFFF"/>
                </a:solidFill>
                <a:latin typeface="Calibri" pitchFamily="34" charset="0"/>
                <a:ea typeface="Calibri" pitchFamily="34" charset="-122"/>
                <a:cs typeface="Calibri" pitchFamily="34" charset="-120"/>
              </a:rPr>
              <a:t>Your data, your servers</a:t>
            </a:r>
            <a:endParaRPr lang="en-US" sz="2100" dirty="0"/>
          </a:p>
        </p:txBody>
      </p:sp>
      <p:sp>
        <p:nvSpPr>
          <p:cNvPr id="11" name="Text 7"/>
          <p:cNvSpPr/>
          <p:nvPr/>
        </p:nvSpPr>
        <p:spPr>
          <a:xfrm>
            <a:off x="883768" y="3977640"/>
            <a:ext cx="4709160" cy="777240"/>
          </a:xfrm>
          <a:prstGeom prst="rect">
            <a:avLst/>
          </a:prstGeom>
          <a:noFill/>
          <a:ln/>
        </p:spPr>
        <p:txBody>
          <a:bodyPr wrap="square" lIns="0" tIns="0" rIns="0" bIns="0" rtlCol="0" anchor="ctr"/>
          <a:lstStyle/>
          <a:p>
            <a:pPr indent="0" marL="0">
              <a:buNone/>
            </a:pPr>
            <a:r>
              <a:rPr lang="en-US" sz="1350" dirty="0">
                <a:solidFill>
                  <a:srgbClr val="C8D5E8"/>
                </a:solidFill>
                <a:latin typeface="Calibri" pitchFamily="34" charset="0"/>
                <a:ea typeface="Calibri" pitchFamily="34" charset="-122"/>
                <a:cs typeface="Calibri" pitchFamily="34" charset="-120"/>
              </a:rPr>
              <a:t>PowerDataChat installs inside your company. Sensitive numbers and customer information stay where they belong.</a:t>
            </a:r>
            <a:endParaRPr lang="en-US" sz="1350" dirty="0"/>
          </a:p>
        </p:txBody>
      </p:sp>
      <p:sp>
        <p:nvSpPr>
          <p:cNvPr id="12" name="Shape 8"/>
          <p:cNvSpPr/>
          <p:nvPr/>
        </p:nvSpPr>
        <p:spPr>
          <a:xfrm>
            <a:off x="929488" y="5010912"/>
            <a:ext cx="118872" cy="118872"/>
          </a:xfrm>
          <a:prstGeom prst="ellipse">
            <a:avLst/>
          </a:prstGeom>
          <a:solidFill>
            <a:srgbClr val="00B8D9"/>
          </a:solidFill>
          <a:ln/>
        </p:spPr>
      </p:sp>
      <p:sp>
        <p:nvSpPr>
          <p:cNvPr id="13" name="Text 9"/>
          <p:cNvSpPr/>
          <p:nvPr/>
        </p:nvSpPr>
        <p:spPr>
          <a:xfrm>
            <a:off x="1158088" y="4937760"/>
            <a:ext cx="4526280" cy="320040"/>
          </a:xfrm>
          <a:prstGeom prst="rect">
            <a:avLst/>
          </a:prstGeom>
          <a:noFill/>
          <a:ln/>
        </p:spPr>
        <p:txBody>
          <a:bodyPr wrap="square" lIns="0" tIns="0" rIns="0" bIns="0" rtlCol="0" anchor="ctr"/>
          <a:lstStyle/>
          <a:p>
            <a:pPr indent="0" marL="0">
              <a:buNone/>
            </a:pPr>
            <a:r>
              <a:rPr lang="en-US" sz="1300" dirty="0">
                <a:solidFill>
                  <a:srgbClr val="FFFFFF"/>
                </a:solidFill>
                <a:latin typeface="Calibri" pitchFamily="34" charset="0"/>
                <a:ea typeface="Calibri" pitchFamily="34" charset="-122"/>
                <a:cs typeface="Calibri" pitchFamily="34" charset="-120"/>
              </a:rPr>
              <a:t>Nothing sent to outside AI providers</a:t>
            </a:r>
            <a:endParaRPr lang="en-US" sz="1300" dirty="0"/>
          </a:p>
        </p:txBody>
      </p:sp>
      <p:sp>
        <p:nvSpPr>
          <p:cNvPr id="14" name="Shape 10"/>
          <p:cNvSpPr/>
          <p:nvPr/>
        </p:nvSpPr>
        <p:spPr>
          <a:xfrm>
            <a:off x="929488" y="5394960"/>
            <a:ext cx="118872" cy="118872"/>
          </a:xfrm>
          <a:prstGeom prst="ellipse">
            <a:avLst/>
          </a:prstGeom>
          <a:solidFill>
            <a:srgbClr val="00B8D9"/>
          </a:solidFill>
          <a:ln/>
        </p:spPr>
      </p:sp>
      <p:sp>
        <p:nvSpPr>
          <p:cNvPr id="15" name="Text 11"/>
          <p:cNvSpPr/>
          <p:nvPr/>
        </p:nvSpPr>
        <p:spPr>
          <a:xfrm>
            <a:off x="1158088" y="5321808"/>
            <a:ext cx="4526280" cy="320040"/>
          </a:xfrm>
          <a:prstGeom prst="rect">
            <a:avLst/>
          </a:prstGeom>
          <a:noFill/>
          <a:ln/>
        </p:spPr>
        <p:txBody>
          <a:bodyPr wrap="square" lIns="0" tIns="0" rIns="0" bIns="0" rtlCol="0" anchor="ctr"/>
          <a:lstStyle/>
          <a:p>
            <a:pPr indent="0" marL="0">
              <a:buNone/>
            </a:pPr>
            <a:r>
              <a:rPr lang="en-US" sz="1300" dirty="0">
                <a:solidFill>
                  <a:srgbClr val="FFFFFF"/>
                </a:solidFill>
                <a:latin typeface="Calibri" pitchFamily="34" charset="0"/>
                <a:ea typeface="Calibri" pitchFamily="34" charset="-122"/>
                <a:cs typeface="Calibri" pitchFamily="34" charset="-120"/>
              </a:rPr>
              <a:t>AI sees what each column means — not your actual data</a:t>
            </a:r>
            <a:endParaRPr lang="en-US" sz="1300" dirty="0"/>
          </a:p>
        </p:txBody>
      </p:sp>
      <p:sp>
        <p:nvSpPr>
          <p:cNvPr id="16" name="Shape 12"/>
          <p:cNvSpPr/>
          <p:nvPr/>
        </p:nvSpPr>
        <p:spPr>
          <a:xfrm>
            <a:off x="929488" y="5779008"/>
            <a:ext cx="118872" cy="118872"/>
          </a:xfrm>
          <a:prstGeom prst="ellipse">
            <a:avLst/>
          </a:prstGeom>
          <a:solidFill>
            <a:srgbClr val="00B8D9"/>
          </a:solidFill>
          <a:ln/>
        </p:spPr>
      </p:sp>
      <p:sp>
        <p:nvSpPr>
          <p:cNvPr id="17" name="Text 13"/>
          <p:cNvSpPr/>
          <p:nvPr/>
        </p:nvSpPr>
        <p:spPr>
          <a:xfrm>
            <a:off x="1158088" y="5705856"/>
            <a:ext cx="4526280" cy="320040"/>
          </a:xfrm>
          <a:prstGeom prst="rect">
            <a:avLst/>
          </a:prstGeom>
          <a:noFill/>
          <a:ln/>
        </p:spPr>
        <p:txBody>
          <a:bodyPr wrap="square" lIns="0" tIns="0" rIns="0" bIns="0" rtlCol="0" anchor="ctr"/>
          <a:lstStyle/>
          <a:p>
            <a:pPr indent="0" marL="0">
              <a:buNone/>
            </a:pPr>
            <a:r>
              <a:rPr lang="en-US" sz="1300" dirty="0">
                <a:solidFill>
                  <a:srgbClr val="FFFFFF"/>
                </a:solidFill>
                <a:latin typeface="Calibri" pitchFamily="34" charset="0"/>
                <a:ea typeface="Calibri" pitchFamily="34" charset="-122"/>
                <a:cs typeface="Calibri" pitchFamily="34" charset="-120"/>
              </a:rPr>
              <a:t>Every question is logged for your records</a:t>
            </a:r>
            <a:endParaRPr lang="en-US" sz="1300" dirty="0"/>
          </a:p>
        </p:txBody>
      </p:sp>
      <p:sp>
        <p:nvSpPr>
          <p:cNvPr id="18" name="Shape 14"/>
          <p:cNvSpPr/>
          <p:nvPr/>
        </p:nvSpPr>
        <p:spPr>
          <a:xfrm>
            <a:off x="6233008" y="2971800"/>
            <a:ext cx="5440680" cy="3246120"/>
          </a:xfrm>
          <a:prstGeom prst="rect">
            <a:avLst/>
          </a:prstGeom>
          <a:solidFill>
            <a:srgbClr val="0A2E5C"/>
          </a:solidFill>
          <a:ln w="12700">
            <a:solidFill>
              <a:srgbClr val="1F3F70"/>
            </a:solidFill>
            <a:prstDash val="solid"/>
          </a:ln>
        </p:spPr>
      </p:sp>
      <p:sp>
        <p:nvSpPr>
          <p:cNvPr id="19" name="Shape 15"/>
          <p:cNvSpPr/>
          <p:nvPr/>
        </p:nvSpPr>
        <p:spPr>
          <a:xfrm>
            <a:off x="6233008" y="2971800"/>
            <a:ext cx="5440680" cy="73152"/>
          </a:xfrm>
          <a:prstGeom prst="rect">
            <a:avLst/>
          </a:prstGeom>
          <a:solidFill>
            <a:srgbClr val="10B981"/>
          </a:solidFill>
          <a:ln/>
        </p:spPr>
      </p:sp>
      <p:pic>
        <p:nvPicPr>
          <p:cNvPr id="20" name="Image 2" descr="preencoded.png">    </p:cNvPr>
          <p:cNvPicPr>
            <a:picLocks noChangeAspect="1"/>
          </p:cNvPicPr>
          <p:nvPr/>
        </p:nvPicPr>
        <p:blipFill>
          <a:blip r:embed="rId3"/>
          <a:stretch>
            <a:fillRect/>
          </a:stretch>
        </p:blipFill>
        <p:spPr>
          <a:xfrm>
            <a:off x="6598768" y="3337560"/>
            <a:ext cx="502920" cy="502920"/>
          </a:xfrm>
          <a:prstGeom prst="rect">
            <a:avLst/>
          </a:prstGeom>
        </p:spPr>
      </p:pic>
      <p:sp>
        <p:nvSpPr>
          <p:cNvPr id="21" name="Text 16"/>
          <p:cNvSpPr/>
          <p:nvPr/>
        </p:nvSpPr>
        <p:spPr>
          <a:xfrm>
            <a:off x="7284568" y="3337560"/>
            <a:ext cx="4160520" cy="502920"/>
          </a:xfrm>
          <a:prstGeom prst="rect">
            <a:avLst/>
          </a:prstGeom>
          <a:noFill/>
          <a:ln/>
        </p:spPr>
        <p:txBody>
          <a:bodyPr wrap="square" lIns="0" tIns="0" rIns="0" bIns="0" rtlCol="0" anchor="ctr"/>
          <a:lstStyle/>
          <a:p>
            <a:pPr indent="0" marL="0">
              <a:buNone/>
            </a:pPr>
            <a:r>
              <a:rPr lang="en-US" sz="2100" b="1" dirty="0">
                <a:solidFill>
                  <a:srgbClr val="FFFFFF"/>
                </a:solidFill>
                <a:latin typeface="Calibri" pitchFamily="34" charset="0"/>
                <a:ea typeface="Calibri" pitchFamily="34" charset="-122"/>
                <a:cs typeface="Calibri" pitchFamily="34" charset="-120"/>
              </a:rPr>
              <a:t>Numbers you can trust</a:t>
            </a:r>
            <a:endParaRPr lang="en-US" sz="2100" dirty="0"/>
          </a:p>
        </p:txBody>
      </p:sp>
      <p:sp>
        <p:nvSpPr>
          <p:cNvPr id="22" name="Text 17"/>
          <p:cNvSpPr/>
          <p:nvPr/>
        </p:nvSpPr>
        <p:spPr>
          <a:xfrm>
            <a:off x="6598768" y="3977640"/>
            <a:ext cx="4709160" cy="777240"/>
          </a:xfrm>
          <a:prstGeom prst="rect">
            <a:avLst/>
          </a:prstGeom>
          <a:noFill/>
          <a:ln/>
        </p:spPr>
        <p:txBody>
          <a:bodyPr wrap="square" lIns="0" tIns="0" rIns="0" bIns="0" rtlCol="0" anchor="ctr"/>
          <a:lstStyle/>
          <a:p>
            <a:pPr indent="0" marL="0">
              <a:buNone/>
            </a:pPr>
            <a:r>
              <a:rPr lang="en-US" sz="1350" dirty="0">
                <a:solidFill>
                  <a:srgbClr val="C8D5E8"/>
                </a:solidFill>
                <a:latin typeface="Calibri" pitchFamily="34" charset="0"/>
                <a:ea typeface="Calibri" pitchFamily="34" charset="-122"/>
                <a:cs typeface="Calibri" pitchFamily="34" charset="-120"/>
              </a:rPr>
              <a:t>Every calculation runs on a dedicated Python engine — the same tools used by professional data scientists.</a:t>
            </a:r>
            <a:endParaRPr lang="en-US" sz="1350" dirty="0"/>
          </a:p>
        </p:txBody>
      </p:sp>
      <p:sp>
        <p:nvSpPr>
          <p:cNvPr id="23" name="Shape 18"/>
          <p:cNvSpPr/>
          <p:nvPr/>
        </p:nvSpPr>
        <p:spPr>
          <a:xfrm>
            <a:off x="6644488" y="5010912"/>
            <a:ext cx="118872" cy="118872"/>
          </a:xfrm>
          <a:prstGeom prst="ellipse">
            <a:avLst/>
          </a:prstGeom>
          <a:solidFill>
            <a:srgbClr val="10B981"/>
          </a:solidFill>
          <a:ln/>
        </p:spPr>
      </p:sp>
      <p:sp>
        <p:nvSpPr>
          <p:cNvPr id="24" name="Text 19"/>
          <p:cNvSpPr/>
          <p:nvPr/>
        </p:nvSpPr>
        <p:spPr>
          <a:xfrm>
            <a:off x="6873088" y="4937760"/>
            <a:ext cx="4526280" cy="274320"/>
          </a:xfrm>
          <a:prstGeom prst="rect">
            <a:avLst/>
          </a:prstGeom>
          <a:noFill/>
          <a:ln/>
        </p:spPr>
        <p:txBody>
          <a:bodyPr wrap="square" lIns="0" tIns="0" rIns="0" bIns="0" rtlCol="0" anchor="ctr"/>
          <a:lstStyle/>
          <a:p>
            <a:pPr indent="0" marL="0">
              <a:buNone/>
            </a:pPr>
            <a:r>
              <a:rPr lang="en-US" sz="1250" dirty="0">
                <a:solidFill>
                  <a:srgbClr val="FFFFFF"/>
                </a:solidFill>
                <a:latin typeface="Calibri" pitchFamily="34" charset="0"/>
                <a:ea typeface="Calibri" pitchFamily="34" charset="-122"/>
                <a:cs typeface="Calibri" pitchFamily="34" charset="-120"/>
              </a:rPr>
              <a:t>Powered by Python's leading data analysis libraries</a:t>
            </a:r>
            <a:endParaRPr lang="en-US" sz="1250" dirty="0"/>
          </a:p>
        </p:txBody>
      </p:sp>
      <p:sp>
        <p:nvSpPr>
          <p:cNvPr id="25" name="Shape 20"/>
          <p:cNvSpPr/>
          <p:nvPr/>
        </p:nvSpPr>
        <p:spPr>
          <a:xfrm>
            <a:off x="6644488" y="5321808"/>
            <a:ext cx="118872" cy="118872"/>
          </a:xfrm>
          <a:prstGeom prst="ellipse">
            <a:avLst/>
          </a:prstGeom>
          <a:solidFill>
            <a:srgbClr val="10B981"/>
          </a:solidFill>
          <a:ln/>
        </p:spPr>
      </p:sp>
      <p:sp>
        <p:nvSpPr>
          <p:cNvPr id="26" name="Text 21"/>
          <p:cNvSpPr/>
          <p:nvPr/>
        </p:nvSpPr>
        <p:spPr>
          <a:xfrm>
            <a:off x="6873088" y="5248656"/>
            <a:ext cx="4526280" cy="274320"/>
          </a:xfrm>
          <a:prstGeom prst="rect">
            <a:avLst/>
          </a:prstGeom>
          <a:noFill/>
          <a:ln/>
        </p:spPr>
        <p:txBody>
          <a:bodyPr wrap="square" lIns="0" tIns="0" rIns="0" bIns="0" rtlCol="0" anchor="ctr"/>
          <a:lstStyle/>
          <a:p>
            <a:pPr indent="0" marL="0">
              <a:buNone/>
            </a:pPr>
            <a:r>
              <a:rPr lang="en-US" sz="1250" dirty="0">
                <a:solidFill>
                  <a:srgbClr val="FFFFFF"/>
                </a:solidFill>
                <a:latin typeface="Calibri" pitchFamily="34" charset="0"/>
                <a:ea typeface="Calibri" pitchFamily="34" charset="-122"/>
                <a:cs typeface="Calibri" pitchFamily="34" charset="-120"/>
              </a:rPr>
              <a:t>The AI never does the math — it only writes the code</a:t>
            </a:r>
            <a:endParaRPr lang="en-US" sz="1250" dirty="0"/>
          </a:p>
        </p:txBody>
      </p:sp>
      <p:sp>
        <p:nvSpPr>
          <p:cNvPr id="27" name="Shape 22"/>
          <p:cNvSpPr/>
          <p:nvPr/>
        </p:nvSpPr>
        <p:spPr>
          <a:xfrm>
            <a:off x="6644488" y="5632704"/>
            <a:ext cx="118872" cy="118872"/>
          </a:xfrm>
          <a:prstGeom prst="ellipse">
            <a:avLst/>
          </a:prstGeom>
          <a:solidFill>
            <a:srgbClr val="10B981"/>
          </a:solidFill>
          <a:ln/>
        </p:spPr>
      </p:sp>
      <p:sp>
        <p:nvSpPr>
          <p:cNvPr id="28" name="Text 23"/>
          <p:cNvSpPr/>
          <p:nvPr/>
        </p:nvSpPr>
        <p:spPr>
          <a:xfrm>
            <a:off x="6873088" y="5559552"/>
            <a:ext cx="4526280" cy="274320"/>
          </a:xfrm>
          <a:prstGeom prst="rect">
            <a:avLst/>
          </a:prstGeom>
          <a:noFill/>
          <a:ln/>
        </p:spPr>
        <p:txBody>
          <a:bodyPr wrap="square" lIns="0" tIns="0" rIns="0" bIns="0" rtlCol="0" anchor="ctr"/>
          <a:lstStyle/>
          <a:p>
            <a:pPr indent="0" marL="0">
              <a:buNone/>
            </a:pPr>
            <a:r>
              <a:rPr lang="en-US" sz="1250" dirty="0">
                <a:solidFill>
                  <a:srgbClr val="FFFFFF"/>
                </a:solidFill>
                <a:latin typeface="Calibri" pitchFamily="34" charset="0"/>
                <a:ea typeface="Calibri" pitchFamily="34" charset="-122"/>
                <a:cs typeface="Calibri" pitchFamily="34" charset="-120"/>
              </a:rPr>
              <a:t>Interactive charts you can hover, filter, and drill into</a:t>
            </a:r>
            <a:endParaRPr lang="en-US" sz="1250" dirty="0"/>
          </a:p>
        </p:txBody>
      </p:sp>
      <p:sp>
        <p:nvSpPr>
          <p:cNvPr id="29" name="Shape 24"/>
          <p:cNvSpPr/>
          <p:nvPr/>
        </p:nvSpPr>
        <p:spPr>
          <a:xfrm>
            <a:off x="6644488" y="5943600"/>
            <a:ext cx="118872" cy="118872"/>
          </a:xfrm>
          <a:prstGeom prst="ellipse">
            <a:avLst/>
          </a:prstGeom>
          <a:solidFill>
            <a:srgbClr val="10B981"/>
          </a:solidFill>
          <a:ln/>
        </p:spPr>
      </p:sp>
      <p:sp>
        <p:nvSpPr>
          <p:cNvPr id="30" name="Text 25"/>
          <p:cNvSpPr/>
          <p:nvPr/>
        </p:nvSpPr>
        <p:spPr>
          <a:xfrm>
            <a:off x="6873088" y="5870448"/>
            <a:ext cx="4526280" cy="274320"/>
          </a:xfrm>
          <a:prstGeom prst="rect">
            <a:avLst/>
          </a:prstGeom>
          <a:noFill/>
          <a:ln/>
        </p:spPr>
        <p:txBody>
          <a:bodyPr wrap="square" lIns="0" tIns="0" rIns="0" bIns="0" rtlCol="0" anchor="ctr"/>
          <a:lstStyle/>
          <a:p>
            <a:pPr indent="0" marL="0">
              <a:buNone/>
            </a:pPr>
            <a:r>
              <a:rPr lang="en-US" sz="1250" dirty="0">
                <a:solidFill>
                  <a:srgbClr val="FFFFFF"/>
                </a:solidFill>
                <a:latin typeface="Calibri" pitchFamily="34" charset="0"/>
                <a:ea typeface="Calibri" pitchFamily="34" charset="-122"/>
                <a:cs typeface="Calibri" pitchFamily="34" charset="-120"/>
              </a:rPr>
              <a:t>Ask the same question, get the same answer every time</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real_wordmark_dark.png">    </p:cNvPr>
          <p:cNvPicPr>
            <a:picLocks noChangeAspect="1"/>
          </p:cNvPicPr>
          <p:nvPr/>
        </p:nvPicPr>
        <p:blipFill>
          <a:blip r:embed="rId1"/>
          <a:stretch>
            <a:fillRect/>
          </a:stretch>
        </p:blipFill>
        <p:spPr>
          <a:xfrm>
            <a:off x="10820095" y="320040"/>
            <a:ext cx="822960" cy="457200"/>
          </a:xfrm>
          <a:prstGeom prst="rect">
            <a:avLst/>
          </a:prstGeom>
        </p:spPr>
      </p:pic>
      <p:sp>
        <p:nvSpPr>
          <p:cNvPr id="3" name="Text 0"/>
          <p:cNvSpPr/>
          <p:nvPr/>
        </p:nvSpPr>
        <p:spPr>
          <a:xfrm>
            <a:off x="548640" y="6446520"/>
            <a:ext cx="1371600" cy="274320"/>
          </a:xfrm>
          <a:prstGeom prst="rect">
            <a:avLst/>
          </a:prstGeom>
          <a:noFill/>
          <a:ln/>
        </p:spPr>
        <p:txBody>
          <a:bodyPr wrap="square" lIns="0" tIns="0" rIns="0" bIns="0" rtlCol="0" anchor="ctr"/>
          <a:lstStyle/>
          <a:p>
            <a:pPr indent="0" marL="0">
              <a:buNone/>
            </a:pPr>
            <a:r>
              <a:rPr lang="en-US" sz="900" spc="300" kern="0" dirty="0">
                <a:solidFill>
                  <a:srgbClr val="8A9AB5"/>
                </a:solidFill>
                <a:latin typeface="Calibri" pitchFamily="34" charset="0"/>
                <a:ea typeface="Calibri" pitchFamily="34" charset="-122"/>
                <a:cs typeface="Calibri" pitchFamily="34" charset="-120"/>
              </a:rPr>
              <a:t>07 / 08</a:t>
            </a:r>
            <a:endParaRPr lang="en-US" sz="900" dirty="0"/>
          </a:p>
        </p:txBody>
      </p:sp>
      <p:sp>
        <p:nvSpPr>
          <p:cNvPr id="4" name="Text 1"/>
          <p:cNvSpPr/>
          <p:nvPr/>
        </p:nvSpPr>
        <p:spPr>
          <a:xfrm>
            <a:off x="548640" y="868680"/>
            <a:ext cx="7315200" cy="274320"/>
          </a:xfrm>
          <a:prstGeom prst="rect">
            <a:avLst/>
          </a:prstGeom>
          <a:noFill/>
          <a:ln/>
        </p:spPr>
        <p:txBody>
          <a:bodyPr wrap="square" lIns="0" tIns="0" rIns="0" bIns="0" rtlCol="0" anchor="ctr"/>
          <a:lstStyle/>
          <a:p>
            <a:pPr indent="0" marL="0">
              <a:buNone/>
            </a:pPr>
            <a:r>
              <a:rPr lang="en-US" sz="1100" b="1" spc="600" kern="0" dirty="0">
                <a:solidFill>
                  <a:srgbClr val="1276C2"/>
                </a:solidFill>
                <a:latin typeface="Calibri" pitchFamily="34" charset="0"/>
                <a:ea typeface="Calibri" pitchFamily="34" charset="-122"/>
                <a:cs typeface="Calibri" pitchFamily="34" charset="-120"/>
              </a:rPr>
              <a:t>COLLABORATE &amp; EXPORT</a:t>
            </a:r>
            <a:endParaRPr lang="en-US" sz="1100" dirty="0"/>
          </a:p>
        </p:txBody>
      </p:sp>
      <p:sp>
        <p:nvSpPr>
          <p:cNvPr id="5" name="Text 2"/>
          <p:cNvSpPr/>
          <p:nvPr/>
        </p:nvSpPr>
        <p:spPr>
          <a:xfrm>
            <a:off x="548640" y="1234440"/>
            <a:ext cx="11064240" cy="777240"/>
          </a:xfrm>
          <a:prstGeom prst="rect">
            <a:avLst/>
          </a:prstGeom>
          <a:noFill/>
          <a:ln/>
        </p:spPr>
        <p:txBody>
          <a:bodyPr wrap="square" lIns="0" tIns="0" rIns="0" bIns="0" rtlCol="0" anchor="ctr"/>
          <a:lstStyle/>
          <a:p>
            <a:pPr indent="0" marL="0">
              <a:buNone/>
            </a:pPr>
            <a:r>
              <a:rPr lang="en-US" sz="3200" b="1" dirty="0">
                <a:solidFill>
                  <a:srgbClr val="0A1F3F"/>
                </a:solidFill>
                <a:latin typeface="Calibri" pitchFamily="34" charset="0"/>
                <a:ea typeface="Calibri" pitchFamily="34" charset="-122"/>
                <a:cs typeface="Calibri" pitchFamily="34" charset="-120"/>
              </a:rPr>
              <a:t>Every insight is made to be shared.</a:t>
            </a:r>
            <a:endParaRPr lang="en-US" sz="3200" dirty="0"/>
          </a:p>
        </p:txBody>
      </p:sp>
      <p:sp>
        <p:nvSpPr>
          <p:cNvPr id="6" name="Text 3"/>
          <p:cNvSpPr/>
          <p:nvPr/>
        </p:nvSpPr>
        <p:spPr>
          <a:xfrm>
            <a:off x="548640" y="2103120"/>
            <a:ext cx="10515600" cy="411480"/>
          </a:xfrm>
          <a:prstGeom prst="rect">
            <a:avLst/>
          </a:prstGeom>
          <a:noFill/>
          <a:ln/>
        </p:spPr>
        <p:txBody>
          <a:bodyPr wrap="square" lIns="0" tIns="0" rIns="0" bIns="0" rtlCol="0" anchor="ctr"/>
          <a:lstStyle/>
          <a:p>
            <a:pPr indent="0" marL="0">
              <a:buNone/>
            </a:pPr>
            <a:r>
              <a:rPr lang="en-US" sz="1500" dirty="0">
                <a:solidFill>
                  <a:srgbClr val="5A6B85"/>
                </a:solidFill>
                <a:latin typeface="Calibri" pitchFamily="34" charset="0"/>
                <a:ea typeface="Calibri" pitchFamily="34" charset="-122"/>
                <a:cs typeface="Calibri" pitchFamily="34" charset="-120"/>
              </a:rPr>
              <a:t>Turn an analysis into a link your team can open, or a slide deck ready for the boardroom.</a:t>
            </a:r>
            <a:endParaRPr lang="en-US" sz="1500" dirty="0"/>
          </a:p>
        </p:txBody>
      </p:sp>
      <p:sp>
        <p:nvSpPr>
          <p:cNvPr id="7" name="Shape 4"/>
          <p:cNvSpPr/>
          <p:nvPr/>
        </p:nvSpPr>
        <p:spPr>
          <a:xfrm>
            <a:off x="518008" y="3017520"/>
            <a:ext cx="5440680" cy="3291840"/>
          </a:xfrm>
          <a:prstGeom prst="rect">
            <a:avLst/>
          </a:prstGeom>
          <a:solidFill>
            <a:srgbClr val="FFFFFF"/>
          </a:solidFill>
          <a:ln w="12700">
            <a:solidFill>
              <a:srgbClr val="E1E8F2"/>
            </a:solidFill>
            <a:prstDash val="solid"/>
          </a:ln>
          <a:effectLst>
            <a:outerShdw sx="100000" sy="100000" kx="0" ky="0" algn="bl" rotWithShape="0" blurRad="177800" dist="50800" dir="5400000">
              <a:srgbClr val="000000">
                <a:alpha val="7000"/>
              </a:srgbClr>
            </a:outerShdw>
          </a:effectLst>
        </p:spPr>
      </p:sp>
      <p:sp>
        <p:nvSpPr>
          <p:cNvPr id="8" name="Shape 5"/>
          <p:cNvSpPr/>
          <p:nvPr/>
        </p:nvSpPr>
        <p:spPr>
          <a:xfrm>
            <a:off x="518008" y="3017520"/>
            <a:ext cx="5440680" cy="1051560"/>
          </a:xfrm>
          <a:prstGeom prst="rect">
            <a:avLst/>
          </a:prstGeom>
          <a:solidFill>
            <a:srgbClr val="1276C2"/>
          </a:solidFill>
          <a:ln/>
        </p:spPr>
      </p:sp>
      <p:sp>
        <p:nvSpPr>
          <p:cNvPr id="9" name="Shape 6"/>
          <p:cNvSpPr/>
          <p:nvPr/>
        </p:nvSpPr>
        <p:spPr>
          <a:xfrm>
            <a:off x="883768" y="3268980"/>
            <a:ext cx="548640" cy="548640"/>
          </a:xfrm>
          <a:prstGeom prst="ellipse">
            <a:avLst/>
          </a:prstGeom>
          <a:solidFill>
            <a:srgbClr val="FFFFFF">
              <a:alpha val="20000"/>
            </a:srgbClr>
          </a:solidFill>
          <a:ln/>
        </p:spPr>
      </p:sp>
      <p:pic>
        <p:nvPicPr>
          <p:cNvPr id="10" name="Image 1" descr="preencoded.png">    </p:cNvPr>
          <p:cNvPicPr>
            <a:picLocks noChangeAspect="1"/>
          </p:cNvPicPr>
          <p:nvPr/>
        </p:nvPicPr>
        <p:blipFill>
          <a:blip r:embed="rId2"/>
          <a:stretch>
            <a:fillRect/>
          </a:stretch>
        </p:blipFill>
        <p:spPr>
          <a:xfrm>
            <a:off x="975208" y="3360420"/>
            <a:ext cx="365760" cy="365760"/>
          </a:xfrm>
          <a:prstGeom prst="rect">
            <a:avLst/>
          </a:prstGeom>
        </p:spPr>
      </p:pic>
      <p:sp>
        <p:nvSpPr>
          <p:cNvPr id="11" name="Text 7"/>
          <p:cNvSpPr/>
          <p:nvPr/>
        </p:nvSpPr>
        <p:spPr>
          <a:xfrm>
            <a:off x="1615288" y="3268980"/>
            <a:ext cx="4160520" cy="548640"/>
          </a:xfrm>
          <a:prstGeom prst="rect">
            <a:avLst/>
          </a:prstGeom>
          <a:noFill/>
          <a:ln/>
        </p:spPr>
        <p:txBody>
          <a:bodyPr wrap="square" lIns="0" tIns="0" rIns="0" bIns="0" rtlCol="0" anchor="ctr"/>
          <a:lstStyle/>
          <a:p>
            <a:pPr indent="0" marL="0">
              <a:buNone/>
            </a:pPr>
            <a:r>
              <a:rPr lang="en-US" sz="2200" b="1" dirty="0">
                <a:solidFill>
                  <a:srgbClr val="FFFFFF"/>
                </a:solidFill>
                <a:latin typeface="Calibri" pitchFamily="34" charset="0"/>
                <a:ea typeface="Calibri" pitchFamily="34" charset="-122"/>
                <a:cs typeface="Calibri" pitchFamily="34" charset="-120"/>
              </a:rPr>
              <a:t>Share an analysis</a:t>
            </a:r>
            <a:endParaRPr lang="en-US" sz="2200" dirty="0"/>
          </a:p>
        </p:txBody>
      </p:sp>
      <p:sp>
        <p:nvSpPr>
          <p:cNvPr id="12" name="Text 8"/>
          <p:cNvSpPr/>
          <p:nvPr/>
        </p:nvSpPr>
        <p:spPr>
          <a:xfrm>
            <a:off x="883768" y="4297680"/>
            <a:ext cx="4709160" cy="914400"/>
          </a:xfrm>
          <a:prstGeom prst="rect">
            <a:avLst/>
          </a:prstGeom>
          <a:noFill/>
          <a:ln/>
        </p:spPr>
        <p:txBody>
          <a:bodyPr wrap="square" lIns="0" tIns="0" rIns="0" bIns="0" rtlCol="0" anchor="ctr"/>
          <a:lstStyle/>
          <a:p>
            <a:pPr indent="0" marL="0">
              <a:buNone/>
            </a:pPr>
            <a:r>
              <a:rPr lang="en-US" sz="1400" dirty="0">
                <a:solidFill>
                  <a:srgbClr val="5A6B85"/>
                </a:solidFill>
                <a:latin typeface="Calibri" pitchFamily="34" charset="0"/>
                <a:ea typeface="Calibri" pitchFamily="34" charset="-122"/>
                <a:cs typeface="Calibri" pitchFamily="34" charset="-120"/>
              </a:rPr>
              <a:t>Send a secure link to anyone in your organization. They open the same chat, the same charts, the same answers — no installs, no exports.</a:t>
            </a:r>
            <a:endParaRPr lang="en-US" sz="1400" dirty="0"/>
          </a:p>
        </p:txBody>
      </p:sp>
      <p:pic>
        <p:nvPicPr>
          <p:cNvPr id="13" name="Image 2" descr="preencoded.png">    </p:cNvPr>
          <p:cNvPicPr>
            <a:picLocks noChangeAspect="1"/>
          </p:cNvPicPr>
          <p:nvPr/>
        </p:nvPicPr>
        <p:blipFill>
          <a:blip r:embed="rId3"/>
          <a:stretch>
            <a:fillRect/>
          </a:stretch>
        </p:blipFill>
        <p:spPr>
          <a:xfrm>
            <a:off x="929488" y="5394960"/>
            <a:ext cx="164592" cy="164592"/>
          </a:xfrm>
          <a:prstGeom prst="rect">
            <a:avLst/>
          </a:prstGeom>
        </p:spPr>
      </p:pic>
      <p:sp>
        <p:nvSpPr>
          <p:cNvPr id="14" name="Text 9"/>
          <p:cNvSpPr/>
          <p:nvPr/>
        </p:nvSpPr>
        <p:spPr>
          <a:xfrm>
            <a:off x="1203808" y="5349240"/>
            <a:ext cx="452628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One-click sharing</a:t>
            </a:r>
            <a:endParaRPr lang="en-US" sz="1300" dirty="0"/>
          </a:p>
        </p:txBody>
      </p:sp>
      <p:pic>
        <p:nvPicPr>
          <p:cNvPr id="15" name="Image 3" descr="preencoded.png">    </p:cNvPr>
          <p:cNvPicPr>
            <a:picLocks noChangeAspect="1"/>
          </p:cNvPicPr>
          <p:nvPr/>
        </p:nvPicPr>
        <p:blipFill>
          <a:blip r:embed="rId4"/>
          <a:stretch>
            <a:fillRect/>
          </a:stretch>
        </p:blipFill>
        <p:spPr>
          <a:xfrm>
            <a:off x="929488" y="5687568"/>
            <a:ext cx="164592" cy="164592"/>
          </a:xfrm>
          <a:prstGeom prst="rect">
            <a:avLst/>
          </a:prstGeom>
        </p:spPr>
      </p:pic>
      <p:sp>
        <p:nvSpPr>
          <p:cNvPr id="16" name="Text 10"/>
          <p:cNvSpPr/>
          <p:nvPr/>
        </p:nvSpPr>
        <p:spPr>
          <a:xfrm>
            <a:off x="1203808" y="5641848"/>
            <a:ext cx="452628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Recipients can continue the analysis</a:t>
            </a:r>
            <a:endParaRPr lang="en-US" sz="1300" dirty="0"/>
          </a:p>
        </p:txBody>
      </p:sp>
      <p:pic>
        <p:nvPicPr>
          <p:cNvPr id="17" name="Image 4" descr="preencoded.png">    </p:cNvPr>
          <p:cNvPicPr>
            <a:picLocks noChangeAspect="1"/>
          </p:cNvPicPr>
          <p:nvPr/>
        </p:nvPicPr>
        <p:blipFill>
          <a:blip r:embed="rId5"/>
          <a:stretch>
            <a:fillRect/>
          </a:stretch>
        </p:blipFill>
        <p:spPr>
          <a:xfrm>
            <a:off x="929488" y="5980176"/>
            <a:ext cx="164592" cy="164592"/>
          </a:xfrm>
          <a:prstGeom prst="rect">
            <a:avLst/>
          </a:prstGeom>
        </p:spPr>
      </p:pic>
      <p:sp>
        <p:nvSpPr>
          <p:cNvPr id="18" name="Text 11"/>
          <p:cNvSpPr/>
          <p:nvPr/>
        </p:nvSpPr>
        <p:spPr>
          <a:xfrm>
            <a:off x="1203808" y="5934456"/>
            <a:ext cx="452628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Full conversation history preserved</a:t>
            </a:r>
            <a:endParaRPr lang="en-US" sz="1300" dirty="0"/>
          </a:p>
        </p:txBody>
      </p:sp>
      <p:sp>
        <p:nvSpPr>
          <p:cNvPr id="19" name="Shape 12"/>
          <p:cNvSpPr/>
          <p:nvPr/>
        </p:nvSpPr>
        <p:spPr>
          <a:xfrm>
            <a:off x="6233008" y="3017520"/>
            <a:ext cx="5440680" cy="3291840"/>
          </a:xfrm>
          <a:prstGeom prst="rect">
            <a:avLst/>
          </a:prstGeom>
          <a:solidFill>
            <a:srgbClr val="FFFFFF"/>
          </a:solidFill>
          <a:ln w="12700">
            <a:solidFill>
              <a:srgbClr val="E1E8F2"/>
            </a:solidFill>
            <a:prstDash val="solid"/>
          </a:ln>
          <a:effectLst>
            <a:outerShdw sx="100000" sy="100000" kx="0" ky="0" algn="bl" rotWithShape="0" blurRad="177800" dist="50800" dir="5400000">
              <a:srgbClr val="000000">
                <a:alpha val="7000"/>
              </a:srgbClr>
            </a:outerShdw>
          </a:effectLst>
        </p:spPr>
      </p:sp>
      <p:sp>
        <p:nvSpPr>
          <p:cNvPr id="20" name="Shape 13"/>
          <p:cNvSpPr/>
          <p:nvPr/>
        </p:nvSpPr>
        <p:spPr>
          <a:xfrm>
            <a:off x="6233008" y="3017520"/>
            <a:ext cx="5440680" cy="1051560"/>
          </a:xfrm>
          <a:prstGeom prst="rect">
            <a:avLst/>
          </a:prstGeom>
          <a:solidFill>
            <a:srgbClr val="00B8D9"/>
          </a:solidFill>
          <a:ln/>
        </p:spPr>
      </p:sp>
      <p:sp>
        <p:nvSpPr>
          <p:cNvPr id="21" name="Shape 14"/>
          <p:cNvSpPr/>
          <p:nvPr/>
        </p:nvSpPr>
        <p:spPr>
          <a:xfrm>
            <a:off x="6598768" y="3268980"/>
            <a:ext cx="548640" cy="548640"/>
          </a:xfrm>
          <a:prstGeom prst="ellipse">
            <a:avLst/>
          </a:prstGeom>
          <a:solidFill>
            <a:srgbClr val="FFFFFF">
              <a:alpha val="20000"/>
            </a:srgbClr>
          </a:solidFill>
          <a:ln/>
        </p:spPr>
      </p:sp>
      <p:pic>
        <p:nvPicPr>
          <p:cNvPr id="22" name="Image 5" descr="preencoded.png">    </p:cNvPr>
          <p:cNvPicPr>
            <a:picLocks noChangeAspect="1"/>
          </p:cNvPicPr>
          <p:nvPr/>
        </p:nvPicPr>
        <p:blipFill>
          <a:blip r:embed="rId6"/>
          <a:stretch>
            <a:fillRect/>
          </a:stretch>
        </p:blipFill>
        <p:spPr>
          <a:xfrm>
            <a:off x="6690208" y="3360420"/>
            <a:ext cx="365760" cy="365760"/>
          </a:xfrm>
          <a:prstGeom prst="rect">
            <a:avLst/>
          </a:prstGeom>
        </p:spPr>
      </p:pic>
      <p:sp>
        <p:nvSpPr>
          <p:cNvPr id="23" name="Text 15"/>
          <p:cNvSpPr/>
          <p:nvPr/>
        </p:nvSpPr>
        <p:spPr>
          <a:xfrm>
            <a:off x="7330288" y="3268980"/>
            <a:ext cx="4160520" cy="548640"/>
          </a:xfrm>
          <a:prstGeom prst="rect">
            <a:avLst/>
          </a:prstGeom>
          <a:noFill/>
          <a:ln/>
        </p:spPr>
        <p:txBody>
          <a:bodyPr wrap="square" lIns="0" tIns="0" rIns="0" bIns="0" rtlCol="0" anchor="ctr"/>
          <a:lstStyle/>
          <a:p>
            <a:pPr indent="0" marL="0">
              <a:buNone/>
            </a:pPr>
            <a:r>
              <a:rPr lang="en-US" sz="2200" b="1" dirty="0">
                <a:solidFill>
                  <a:srgbClr val="FFFFFF"/>
                </a:solidFill>
                <a:latin typeface="Calibri" pitchFamily="34" charset="0"/>
                <a:ea typeface="Calibri" pitchFamily="34" charset="-122"/>
                <a:cs typeface="Calibri" pitchFamily="34" charset="-120"/>
              </a:rPr>
              <a:t>Export as a slide deck</a:t>
            </a:r>
            <a:endParaRPr lang="en-US" sz="2200" dirty="0"/>
          </a:p>
        </p:txBody>
      </p:sp>
      <p:sp>
        <p:nvSpPr>
          <p:cNvPr id="24" name="Text 16"/>
          <p:cNvSpPr/>
          <p:nvPr/>
        </p:nvSpPr>
        <p:spPr>
          <a:xfrm>
            <a:off x="6598768" y="4297680"/>
            <a:ext cx="4709160" cy="914400"/>
          </a:xfrm>
          <a:prstGeom prst="rect">
            <a:avLst/>
          </a:prstGeom>
          <a:noFill/>
          <a:ln/>
        </p:spPr>
        <p:txBody>
          <a:bodyPr wrap="square" lIns="0" tIns="0" rIns="0" bIns="0" rtlCol="0" anchor="ctr"/>
          <a:lstStyle/>
          <a:p>
            <a:pPr indent="0" marL="0">
              <a:buNone/>
            </a:pPr>
            <a:r>
              <a:rPr lang="en-US" sz="1400" dirty="0">
                <a:solidFill>
                  <a:srgbClr val="5A6B85"/>
                </a:solidFill>
                <a:latin typeface="Calibri" pitchFamily="34" charset="0"/>
                <a:ea typeface="Calibri" pitchFamily="34" charset="-122"/>
                <a:cs typeface="Calibri" pitchFamily="34" charset="-120"/>
              </a:rPr>
              <a:t>Turn any analysis into a polished PowerPoint — branded, formatted, and ready for the next meeting. No design work required.</a:t>
            </a:r>
            <a:endParaRPr lang="en-US" sz="1400" dirty="0"/>
          </a:p>
        </p:txBody>
      </p:sp>
      <p:pic>
        <p:nvPicPr>
          <p:cNvPr id="25" name="Image 6" descr="preencoded.png">    </p:cNvPr>
          <p:cNvPicPr>
            <a:picLocks noChangeAspect="1"/>
          </p:cNvPicPr>
          <p:nvPr/>
        </p:nvPicPr>
        <p:blipFill>
          <a:blip r:embed="rId7"/>
          <a:stretch>
            <a:fillRect/>
          </a:stretch>
        </p:blipFill>
        <p:spPr>
          <a:xfrm>
            <a:off x="6644488" y="5394960"/>
            <a:ext cx="164592" cy="164592"/>
          </a:xfrm>
          <a:prstGeom prst="rect">
            <a:avLst/>
          </a:prstGeom>
        </p:spPr>
      </p:pic>
      <p:sp>
        <p:nvSpPr>
          <p:cNvPr id="26" name="Text 17"/>
          <p:cNvSpPr/>
          <p:nvPr/>
        </p:nvSpPr>
        <p:spPr>
          <a:xfrm>
            <a:off x="6918808" y="5349240"/>
            <a:ext cx="452628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Auto-generated from your charts</a:t>
            </a:r>
            <a:endParaRPr lang="en-US" sz="1300" dirty="0"/>
          </a:p>
        </p:txBody>
      </p:sp>
      <p:pic>
        <p:nvPicPr>
          <p:cNvPr id="27" name="Image 7" descr="preencoded.png">    </p:cNvPr>
          <p:cNvPicPr>
            <a:picLocks noChangeAspect="1"/>
          </p:cNvPicPr>
          <p:nvPr/>
        </p:nvPicPr>
        <p:blipFill>
          <a:blip r:embed="rId8"/>
          <a:stretch>
            <a:fillRect/>
          </a:stretch>
        </p:blipFill>
        <p:spPr>
          <a:xfrm>
            <a:off x="6644488" y="5687568"/>
            <a:ext cx="164592" cy="164592"/>
          </a:xfrm>
          <a:prstGeom prst="rect">
            <a:avLst/>
          </a:prstGeom>
        </p:spPr>
      </p:pic>
      <p:sp>
        <p:nvSpPr>
          <p:cNvPr id="28" name="Text 18"/>
          <p:cNvSpPr/>
          <p:nvPr/>
        </p:nvSpPr>
        <p:spPr>
          <a:xfrm>
            <a:off x="6918808" y="5641848"/>
            <a:ext cx="452628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Your company branding and colors</a:t>
            </a:r>
            <a:endParaRPr lang="en-US" sz="1300" dirty="0"/>
          </a:p>
        </p:txBody>
      </p:sp>
      <p:pic>
        <p:nvPicPr>
          <p:cNvPr id="29" name="Image 8" descr="preencoded.png">    </p:cNvPr>
          <p:cNvPicPr>
            <a:picLocks noChangeAspect="1"/>
          </p:cNvPicPr>
          <p:nvPr/>
        </p:nvPicPr>
        <p:blipFill>
          <a:blip r:embed="rId9"/>
          <a:stretch>
            <a:fillRect/>
          </a:stretch>
        </p:blipFill>
        <p:spPr>
          <a:xfrm>
            <a:off x="6644488" y="5980176"/>
            <a:ext cx="164592" cy="164592"/>
          </a:xfrm>
          <a:prstGeom prst="rect">
            <a:avLst/>
          </a:prstGeom>
        </p:spPr>
      </p:pic>
      <p:sp>
        <p:nvSpPr>
          <p:cNvPr id="30" name="Text 19"/>
          <p:cNvSpPr/>
          <p:nvPr/>
        </p:nvSpPr>
        <p:spPr>
          <a:xfrm>
            <a:off x="6918808" y="5934456"/>
            <a:ext cx="4526280" cy="274320"/>
          </a:xfrm>
          <a:prstGeom prst="rect">
            <a:avLst/>
          </a:prstGeom>
          <a:noFill/>
          <a:ln/>
        </p:spPr>
        <p:txBody>
          <a:bodyPr wrap="square" lIns="0" tIns="0" rIns="0" bIns="0" rtlCol="0" anchor="ctr"/>
          <a:lstStyle/>
          <a:p>
            <a:pPr indent="0" marL="0">
              <a:buNone/>
            </a:pPr>
            <a:r>
              <a:rPr lang="en-US" sz="1300" dirty="0">
                <a:solidFill>
                  <a:srgbClr val="0A1F3F"/>
                </a:solidFill>
                <a:latin typeface="Calibri" pitchFamily="34" charset="0"/>
                <a:ea typeface="Calibri" pitchFamily="34" charset="-122"/>
                <a:cs typeface="Calibri" pitchFamily="34" charset="-120"/>
              </a:rPr>
              <a:t>Fully editable in PowerPoint</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1E44"/>
        </a:solidFill>
      </p:bgPr>
    </p:bg>
    <p:spTree>
      <p:nvGrpSpPr>
        <p:cNvPr id="1" name=""/>
        <p:cNvGrpSpPr/>
        <p:nvPr/>
      </p:nvGrpSpPr>
      <p:grpSpPr>
        <a:xfrm>
          <a:off x="0" y="0"/>
          <a:ext cx="0" cy="0"/>
          <a:chOff x="0" y="0"/>
          <a:chExt cx="0" cy="0"/>
        </a:xfrm>
      </p:grpSpPr>
      <p:pic>
        <p:nvPicPr>
          <p:cNvPr id="2" name="Image 0" descr="real_wordmark_white.png">    </p:cNvPr>
          <p:cNvPicPr>
            <a:picLocks noChangeAspect="1"/>
          </p:cNvPicPr>
          <p:nvPr/>
        </p:nvPicPr>
        <p:blipFill>
          <a:blip r:embed="rId1"/>
          <a:stretch>
            <a:fillRect/>
          </a:stretch>
        </p:blipFill>
        <p:spPr>
          <a:xfrm>
            <a:off x="10820095" y="320040"/>
            <a:ext cx="822960" cy="457200"/>
          </a:xfrm>
          <a:prstGeom prst="rect">
            <a:avLst/>
          </a:prstGeom>
        </p:spPr>
      </p:pic>
      <p:sp>
        <p:nvSpPr>
          <p:cNvPr id="3" name="Text 0"/>
          <p:cNvSpPr/>
          <p:nvPr/>
        </p:nvSpPr>
        <p:spPr>
          <a:xfrm>
            <a:off x="548640" y="6446520"/>
            <a:ext cx="1371600" cy="274320"/>
          </a:xfrm>
          <a:prstGeom prst="rect">
            <a:avLst/>
          </a:prstGeom>
          <a:noFill/>
          <a:ln/>
        </p:spPr>
        <p:txBody>
          <a:bodyPr wrap="square" lIns="0" tIns="0" rIns="0" bIns="0" rtlCol="0" anchor="ctr"/>
          <a:lstStyle/>
          <a:p>
            <a:pPr indent="0" marL="0">
              <a:buNone/>
            </a:pPr>
            <a:r>
              <a:rPr lang="en-US" sz="900" spc="300" kern="0" dirty="0">
                <a:solidFill>
                  <a:srgbClr val="8FA3BE"/>
                </a:solidFill>
                <a:latin typeface="Calibri" pitchFamily="34" charset="0"/>
                <a:ea typeface="Calibri" pitchFamily="34" charset="-122"/>
                <a:cs typeface="Calibri" pitchFamily="34" charset="-120"/>
              </a:rPr>
              <a:t>08 / 08</a:t>
            </a:r>
            <a:endParaRPr lang="en-US" sz="900" dirty="0"/>
          </a:p>
        </p:txBody>
      </p:sp>
      <p:sp>
        <p:nvSpPr>
          <p:cNvPr id="4" name="Shape 1"/>
          <p:cNvSpPr/>
          <p:nvPr/>
        </p:nvSpPr>
        <p:spPr>
          <a:xfrm>
            <a:off x="-2286000" y="3657600"/>
            <a:ext cx="6400800" cy="6400800"/>
          </a:xfrm>
          <a:prstGeom prst="ellipse">
            <a:avLst/>
          </a:prstGeom>
          <a:solidFill>
            <a:srgbClr val="1276C2">
              <a:alpha val="18000"/>
            </a:srgbClr>
          </a:solidFill>
          <a:ln/>
        </p:spPr>
      </p:sp>
      <p:sp>
        <p:nvSpPr>
          <p:cNvPr id="5" name="Shape 2"/>
          <p:cNvSpPr/>
          <p:nvPr/>
        </p:nvSpPr>
        <p:spPr>
          <a:xfrm>
            <a:off x="9144000" y="-1828800"/>
            <a:ext cx="4572000" cy="4572000"/>
          </a:xfrm>
          <a:prstGeom prst="ellipse">
            <a:avLst/>
          </a:prstGeom>
          <a:solidFill>
            <a:srgbClr val="00B8D9">
              <a:alpha val="13000"/>
            </a:srgbClr>
          </a:solidFill>
          <a:ln/>
        </p:spPr>
      </p:sp>
      <p:sp>
        <p:nvSpPr>
          <p:cNvPr id="6" name="Text 3"/>
          <p:cNvSpPr/>
          <p:nvPr/>
        </p:nvSpPr>
        <p:spPr>
          <a:xfrm>
            <a:off x="548640" y="1097280"/>
            <a:ext cx="10972800" cy="365760"/>
          </a:xfrm>
          <a:prstGeom prst="rect">
            <a:avLst/>
          </a:prstGeom>
          <a:noFill/>
          <a:ln/>
        </p:spPr>
        <p:txBody>
          <a:bodyPr wrap="square" lIns="0" tIns="0" rIns="0" bIns="0" rtlCol="0" anchor="ctr"/>
          <a:lstStyle/>
          <a:p>
            <a:pPr indent="0" marL="0">
              <a:buNone/>
            </a:pPr>
            <a:r>
              <a:rPr lang="en-US" sz="1200" b="1" spc="600" kern="0" dirty="0">
                <a:solidFill>
                  <a:srgbClr val="00B8D9"/>
                </a:solidFill>
                <a:latin typeface="Calibri" pitchFamily="34" charset="0"/>
                <a:ea typeface="Calibri" pitchFamily="34" charset="-122"/>
                <a:cs typeface="Calibri" pitchFamily="34" charset="-120"/>
              </a:rPr>
              <a:t>POWERDATACHAT FOR ENTERPRISE</a:t>
            </a:r>
            <a:endParaRPr lang="en-US" sz="1200" dirty="0"/>
          </a:p>
        </p:txBody>
      </p:sp>
      <p:sp>
        <p:nvSpPr>
          <p:cNvPr id="7" name="Text 4"/>
          <p:cNvSpPr/>
          <p:nvPr/>
        </p:nvSpPr>
        <p:spPr>
          <a:xfrm>
            <a:off x="548640" y="1600200"/>
            <a:ext cx="11064240" cy="914400"/>
          </a:xfrm>
          <a:prstGeom prst="rect">
            <a:avLst/>
          </a:prstGeom>
          <a:noFill/>
          <a:ln/>
        </p:spPr>
        <p:txBody>
          <a:bodyPr wrap="square" lIns="0" tIns="0" rIns="0" bIns="0" rtlCol="0" anchor="ctr"/>
          <a:lstStyle/>
          <a:p>
            <a:pPr indent="0" marL="0">
              <a:buNone/>
            </a:pPr>
            <a:r>
              <a:rPr lang="en-US" sz="3600" b="1" dirty="0">
                <a:solidFill>
                  <a:srgbClr val="FFFFFF"/>
                </a:solidFill>
                <a:latin typeface="Calibri" pitchFamily="34" charset="0"/>
                <a:ea typeface="Calibri" pitchFamily="34" charset="-122"/>
                <a:cs typeface="Calibri" pitchFamily="34" charset="-120"/>
              </a:rPr>
              <a:t>Senior-level analysis. Total control. On your terms.</a:t>
            </a:r>
            <a:endParaRPr lang="en-US" sz="3600" dirty="0"/>
          </a:p>
        </p:txBody>
      </p:sp>
      <p:sp>
        <p:nvSpPr>
          <p:cNvPr id="8" name="Text 5"/>
          <p:cNvSpPr/>
          <p:nvPr/>
        </p:nvSpPr>
        <p:spPr>
          <a:xfrm>
            <a:off x="335128" y="3657600"/>
            <a:ext cx="3749040" cy="1097280"/>
          </a:xfrm>
          <a:prstGeom prst="rect">
            <a:avLst/>
          </a:prstGeom>
          <a:noFill/>
          <a:ln/>
        </p:spPr>
        <p:txBody>
          <a:bodyPr wrap="square" lIns="0" tIns="0" rIns="0" bIns="0" rtlCol="0" anchor="ctr"/>
          <a:lstStyle/>
          <a:p>
            <a:pPr algn="ctr" indent="0" marL="0">
              <a:buNone/>
            </a:pPr>
            <a:r>
              <a:rPr lang="en-US" sz="7200" b="1" dirty="0">
                <a:solidFill>
                  <a:srgbClr val="00B8D9"/>
                </a:solidFill>
                <a:latin typeface="Calibri" pitchFamily="34" charset="0"/>
                <a:ea typeface="Calibri" pitchFamily="34" charset="-122"/>
                <a:cs typeface="Calibri" pitchFamily="34" charset="-120"/>
              </a:rPr>
              <a:t>100%</a:t>
            </a:r>
            <a:endParaRPr lang="en-US" sz="7200" dirty="0"/>
          </a:p>
        </p:txBody>
      </p:sp>
      <p:sp>
        <p:nvSpPr>
          <p:cNvPr id="9" name="Text 6"/>
          <p:cNvSpPr/>
          <p:nvPr/>
        </p:nvSpPr>
        <p:spPr>
          <a:xfrm>
            <a:off x="472288" y="4892040"/>
            <a:ext cx="3474720" cy="502920"/>
          </a:xfrm>
          <a:prstGeom prst="rect">
            <a:avLst/>
          </a:prstGeom>
          <a:noFill/>
          <a:ln/>
        </p:spPr>
        <p:txBody>
          <a:bodyPr wrap="square" lIns="0" tIns="0" rIns="0" bIns="0" rtlCol="0" anchor="ctr"/>
          <a:lstStyle/>
          <a:p>
            <a:pPr algn="ctr" indent="0" marL="0">
              <a:buNone/>
            </a:pPr>
            <a:r>
              <a:rPr lang="en-US" sz="1300" dirty="0">
                <a:solidFill>
                  <a:srgbClr val="C8D5E8"/>
                </a:solidFill>
                <a:latin typeface="Calibri" pitchFamily="34" charset="0"/>
                <a:ea typeface="Calibri" pitchFamily="34" charset="-122"/>
                <a:cs typeface="Calibri" pitchFamily="34" charset="-120"/>
              </a:rPr>
              <a:t>of your data stays on your servers</a:t>
            </a:r>
            <a:endParaRPr lang="en-US" sz="1300" dirty="0"/>
          </a:p>
        </p:txBody>
      </p:sp>
      <p:sp>
        <p:nvSpPr>
          <p:cNvPr id="10" name="Text 7"/>
          <p:cNvSpPr/>
          <p:nvPr/>
        </p:nvSpPr>
        <p:spPr>
          <a:xfrm>
            <a:off x="4221328" y="3657600"/>
            <a:ext cx="3749040" cy="1097280"/>
          </a:xfrm>
          <a:prstGeom prst="rect">
            <a:avLst/>
          </a:prstGeom>
          <a:noFill/>
          <a:ln/>
        </p:spPr>
        <p:txBody>
          <a:bodyPr wrap="square" lIns="0" tIns="0" rIns="0" bIns="0" rtlCol="0" anchor="ctr"/>
          <a:lstStyle/>
          <a:p>
            <a:pPr algn="ctr" indent="0" marL="0">
              <a:buNone/>
            </a:pPr>
            <a:r>
              <a:rPr lang="en-US" sz="7200" b="1" dirty="0">
                <a:solidFill>
                  <a:srgbClr val="00B8D9"/>
                </a:solidFill>
                <a:latin typeface="Calibri" pitchFamily="34" charset="0"/>
                <a:ea typeface="Calibri" pitchFamily="34" charset="-122"/>
                <a:cs typeface="Calibri" pitchFamily="34" charset="-120"/>
              </a:rPr>
              <a:t>0</a:t>
            </a:r>
            <a:endParaRPr lang="en-US" sz="7200" dirty="0"/>
          </a:p>
        </p:txBody>
      </p:sp>
      <p:sp>
        <p:nvSpPr>
          <p:cNvPr id="11" name="Text 8"/>
          <p:cNvSpPr/>
          <p:nvPr/>
        </p:nvSpPr>
        <p:spPr>
          <a:xfrm>
            <a:off x="4358488" y="4892040"/>
            <a:ext cx="3474720" cy="502920"/>
          </a:xfrm>
          <a:prstGeom prst="rect">
            <a:avLst/>
          </a:prstGeom>
          <a:noFill/>
          <a:ln/>
        </p:spPr>
        <p:txBody>
          <a:bodyPr wrap="square" lIns="0" tIns="0" rIns="0" bIns="0" rtlCol="0" anchor="ctr"/>
          <a:lstStyle/>
          <a:p>
            <a:pPr algn="ctr" indent="0" marL="0">
              <a:buNone/>
            </a:pPr>
            <a:r>
              <a:rPr lang="en-US" sz="1300" dirty="0">
                <a:solidFill>
                  <a:srgbClr val="C8D5E8"/>
                </a:solidFill>
                <a:latin typeface="Calibri" pitchFamily="34" charset="0"/>
                <a:ea typeface="Calibri" pitchFamily="34" charset="-122"/>
                <a:cs typeface="Calibri" pitchFamily="34" charset="-120"/>
              </a:rPr>
              <a:t>hallucinations — Python runs every calculation</a:t>
            </a:r>
            <a:endParaRPr lang="en-US" sz="1300" dirty="0"/>
          </a:p>
        </p:txBody>
      </p:sp>
      <p:sp>
        <p:nvSpPr>
          <p:cNvPr id="12" name="Text 9"/>
          <p:cNvSpPr/>
          <p:nvPr/>
        </p:nvSpPr>
        <p:spPr>
          <a:xfrm>
            <a:off x="8107528" y="3657600"/>
            <a:ext cx="3749040" cy="1097280"/>
          </a:xfrm>
          <a:prstGeom prst="rect">
            <a:avLst/>
          </a:prstGeom>
          <a:noFill/>
          <a:ln/>
        </p:spPr>
        <p:txBody>
          <a:bodyPr wrap="square" lIns="0" tIns="0" rIns="0" bIns="0" rtlCol="0" anchor="ctr"/>
          <a:lstStyle/>
          <a:p>
            <a:pPr algn="ctr" indent="0" marL="0">
              <a:buNone/>
            </a:pPr>
            <a:r>
              <a:rPr lang="en-US" sz="7200" b="1" dirty="0">
                <a:solidFill>
                  <a:srgbClr val="00B8D9"/>
                </a:solidFill>
                <a:latin typeface="Calibri" pitchFamily="34" charset="0"/>
                <a:ea typeface="Calibri" pitchFamily="34" charset="-122"/>
                <a:cs typeface="Calibri" pitchFamily="34" charset="-120"/>
              </a:rPr>
              <a:t>24/7</a:t>
            </a:r>
            <a:endParaRPr lang="en-US" sz="7200" dirty="0"/>
          </a:p>
        </p:txBody>
      </p:sp>
      <p:sp>
        <p:nvSpPr>
          <p:cNvPr id="13" name="Text 10"/>
          <p:cNvSpPr/>
          <p:nvPr/>
        </p:nvSpPr>
        <p:spPr>
          <a:xfrm>
            <a:off x="8244688" y="4892040"/>
            <a:ext cx="3474720" cy="502920"/>
          </a:xfrm>
          <a:prstGeom prst="rect">
            <a:avLst/>
          </a:prstGeom>
          <a:noFill/>
          <a:ln/>
        </p:spPr>
        <p:txBody>
          <a:bodyPr wrap="square" lIns="0" tIns="0" rIns="0" bIns="0" rtlCol="0" anchor="ctr"/>
          <a:lstStyle/>
          <a:p>
            <a:pPr algn="ctr" indent="0" marL="0">
              <a:buNone/>
            </a:pPr>
            <a:r>
              <a:rPr lang="en-US" sz="1300" dirty="0">
                <a:solidFill>
                  <a:srgbClr val="C8D5E8"/>
                </a:solidFill>
                <a:latin typeface="Calibri" pitchFamily="34" charset="0"/>
                <a:ea typeface="Calibri" pitchFamily="34" charset="-122"/>
                <a:cs typeface="Calibri" pitchFamily="34" charset="-120"/>
              </a:rPr>
              <a:t>senior-level analysis for every team</a:t>
            </a:r>
            <a:endParaRPr lang="en-US" sz="1300" dirty="0"/>
          </a:p>
        </p:txBody>
      </p:sp>
      <p:sp>
        <p:nvSpPr>
          <p:cNvPr id="14" name="Shape 11"/>
          <p:cNvSpPr/>
          <p:nvPr/>
        </p:nvSpPr>
        <p:spPr>
          <a:xfrm>
            <a:off x="548640" y="5760720"/>
            <a:ext cx="11094415" cy="777240"/>
          </a:xfrm>
          <a:prstGeom prst="rect">
            <a:avLst/>
          </a:prstGeom>
          <a:solidFill>
            <a:srgbClr val="1276C2"/>
          </a:solidFill>
          <a:ln/>
        </p:spPr>
      </p:sp>
      <p:sp>
        <p:nvSpPr>
          <p:cNvPr id="15" name="Text 12"/>
          <p:cNvSpPr/>
          <p:nvPr/>
        </p:nvSpPr>
        <p:spPr>
          <a:xfrm>
            <a:off x="822960" y="5760720"/>
            <a:ext cx="5029200" cy="777240"/>
          </a:xfrm>
          <a:prstGeom prst="rect">
            <a:avLst/>
          </a:prstGeom>
          <a:noFill/>
          <a:ln/>
        </p:spPr>
        <p:txBody>
          <a:bodyPr wrap="square" lIns="0" tIns="0" rIns="0" bIns="0" rtlCol="0" anchor="ctr"/>
          <a:lstStyle/>
          <a:p>
            <a:pPr indent="0" marL="0">
              <a:buNone/>
            </a:pPr>
            <a:r>
              <a:rPr lang="en-US" sz="1700" b="1" dirty="0">
                <a:solidFill>
                  <a:srgbClr val="FFFFFF"/>
                </a:solidFill>
                <a:latin typeface="Calibri" pitchFamily="34" charset="0"/>
                <a:ea typeface="Calibri" pitchFamily="34" charset="-122"/>
                <a:cs typeface="Calibri" pitchFamily="34" charset="-120"/>
              </a:rPr>
              <a:t>Let's see what your data has to say.</a:t>
            </a:r>
            <a:endParaRPr lang="en-US" sz="1700" dirty="0"/>
          </a:p>
        </p:txBody>
      </p:sp>
      <p:sp>
        <p:nvSpPr>
          <p:cNvPr id="16" name="Text 13"/>
          <p:cNvSpPr/>
          <p:nvPr/>
        </p:nvSpPr>
        <p:spPr>
          <a:xfrm>
            <a:off x="5943600" y="5760720"/>
            <a:ext cx="5486400" cy="777240"/>
          </a:xfrm>
          <a:prstGeom prst="rect">
            <a:avLst/>
          </a:prstGeom>
          <a:noFill/>
          <a:ln/>
        </p:spPr>
        <p:txBody>
          <a:bodyPr wrap="square" lIns="0" tIns="0" rIns="0" bIns="0" rtlCol="0" anchor="ctr"/>
          <a:lstStyle/>
          <a:p>
            <a:pPr algn="r" indent="0" marL="0">
              <a:buNone/>
            </a:pPr>
            <a:r>
              <a:rPr lang="en-US" sz="1300" dirty="0">
                <a:solidFill>
                  <a:srgbClr val="CFE3F5"/>
                </a:solidFill>
                <a:latin typeface="Calibri" pitchFamily="34" charset="0"/>
                <a:ea typeface="Calibri" pitchFamily="34" charset="-122"/>
                <a:cs typeface="Calibri" pitchFamily="34" charset="-120"/>
              </a:rPr>
              <a:t>mariami@powerdatachat.com   ·   powerdatachat.com</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PowerDataChat for Enterprise</dc:title>
  <dc:subject>PptxGenJS Presentation</dc:subject>
  <dc:creator>PowerDataChat</dc:creator>
  <cp:lastModifiedBy>PowerDataChat</cp:lastModifiedBy>
  <cp:revision>1</cp:revision>
  <dcterms:created xsi:type="dcterms:W3CDTF">2026-05-12T11:08:36Z</dcterms:created>
  <dcterms:modified xsi:type="dcterms:W3CDTF">2026-05-12T11:08:36Z</dcterms:modified>
</cp:coreProperties>
</file>